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3" r:id="rId5"/>
    <p:sldId id="271" r:id="rId6"/>
    <p:sldId id="270" r:id="rId7"/>
    <p:sldId id="272" r:id="rId8"/>
    <p:sldId id="267" r:id="rId9"/>
    <p:sldId id="26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1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37E8-74DD-417C-86CE-2B5AF257D3AC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18F74-191B-4543-A464-60C89AE5A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4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6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7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92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e.ecosystems@pml.ac.uk" TargetMode="External"/><Relationship Id="rId2" Type="http://schemas.openxmlformats.org/officeDocument/2006/relationships/hyperlink" Target="http://www.marine-ecosystems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jia@pml.ac.uk" TargetMode="External"/><Relationship Id="rId7" Type="http://schemas.openxmlformats.org/officeDocument/2006/relationships/hyperlink" Target="mailto:marinescience@defra.gsi.gov.uk" TargetMode="External"/><Relationship Id="rId2" Type="http://schemas.openxmlformats.org/officeDocument/2006/relationships/hyperlink" Target="mailto:pjso@pml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tc@nerc.ac.uk" TargetMode="External"/><Relationship Id="rId5" Type="http://schemas.openxmlformats.org/officeDocument/2006/relationships/hyperlink" Target="mailto:kdav@pml.ac.uk" TargetMode="External"/><Relationship Id="rId4" Type="http://schemas.openxmlformats.org/officeDocument/2006/relationships/hyperlink" Target="mailto:jessh@pm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7127"/>
            <a:ext cx="8352928" cy="14700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Overview of the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Marine Ecosystems Research Programme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74432"/>
            <a:ext cx="6400800" cy="766936"/>
          </a:xfrm>
        </p:spPr>
        <p:txBody>
          <a:bodyPr>
            <a:norm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Marine Ecosystems Research Programme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9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www.marine-ecosystems.org.uk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</a:t>
            </a:r>
            <a:r>
              <a:rPr lang="en-GB" sz="9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marine.ecosystems@pml.ac.uk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+44 (0)1752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633167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and Knowledge Exchange Office hosted by Plymouth Marine Laboratory</a:t>
            </a:r>
          </a:p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 the Natural Environment Research Council and the Department for Environment, Food and Rural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Affairs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J:\Design\MERP\P1040688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26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100" b="1" dirty="0" smtClean="0">
                <a:solidFill>
                  <a:srgbClr val="002060"/>
                </a:solidFill>
              </a:rPr>
              <a:t>Contacts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b="1" dirty="0" smtClean="0"/>
              <a:t>Programme Office</a:t>
            </a:r>
          </a:p>
          <a:p>
            <a:pPr>
              <a:lnSpc>
                <a:spcPct val="160000"/>
              </a:lnSpc>
            </a:pPr>
            <a:r>
              <a:rPr lang="en-GB" b="1" dirty="0" smtClean="0"/>
              <a:t>Co-ordinators: </a:t>
            </a:r>
            <a:r>
              <a:rPr lang="en-GB" dirty="0"/>
              <a:t>Paul Somerfield (</a:t>
            </a:r>
            <a:r>
              <a:rPr lang="en-GB" dirty="0" smtClean="0">
                <a:hlinkClick r:id="rId2"/>
              </a:rPr>
              <a:t>pjso@pml.ac.uk</a:t>
            </a:r>
            <a:r>
              <a:rPr lang="en-GB" dirty="0" smtClean="0"/>
              <a:t>), Icarus </a:t>
            </a:r>
            <a:r>
              <a:rPr lang="en-GB" dirty="0"/>
              <a:t>Allen (</a:t>
            </a:r>
            <a:r>
              <a:rPr lang="en-GB" dirty="0" smtClean="0">
                <a:hlinkClick r:id="rId3"/>
              </a:rPr>
              <a:t>jia@pml.ac.uk</a:t>
            </a:r>
            <a:r>
              <a:rPr lang="en-GB" dirty="0" smtClean="0"/>
              <a:t>) 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b="1" dirty="0" smtClean="0"/>
              <a:t>Programme Officer</a:t>
            </a:r>
            <a:r>
              <a:rPr lang="en-GB" b="1" dirty="0"/>
              <a:t>: </a:t>
            </a:r>
            <a:r>
              <a:rPr lang="en-GB" dirty="0"/>
              <a:t>Jessica Heard (</a:t>
            </a:r>
            <a:r>
              <a:rPr lang="en-GB" dirty="0" smtClean="0">
                <a:hlinkClick r:id="rId4"/>
              </a:rPr>
              <a:t>jessh@pml.ac.uk</a:t>
            </a:r>
            <a:r>
              <a:rPr lang="en-GB" dirty="0" smtClean="0"/>
              <a:t>) 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b="1" dirty="0"/>
              <a:t>Knowledge Exchange: </a:t>
            </a:r>
            <a:r>
              <a:rPr lang="en-GB" dirty="0"/>
              <a:t>Kelly-Marie Davidson (</a:t>
            </a:r>
            <a:r>
              <a:rPr lang="en-GB" dirty="0">
                <a:hlinkClick r:id="rId5"/>
              </a:rPr>
              <a:t>kdav@pml.ac.uk</a:t>
            </a:r>
            <a:r>
              <a:rPr lang="en-GB" dirty="0"/>
              <a:t>)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300" b="1" dirty="0" smtClean="0"/>
              <a:t>Funders</a:t>
            </a:r>
          </a:p>
          <a:p>
            <a:pPr>
              <a:lnSpc>
                <a:spcPct val="160000"/>
              </a:lnSpc>
            </a:pPr>
            <a:r>
              <a:rPr lang="en-GB" sz="2300" dirty="0" smtClean="0"/>
              <a:t>NERC Programme </a:t>
            </a:r>
            <a:r>
              <a:rPr lang="en-GB" sz="2300" dirty="0"/>
              <a:t>Manager: </a:t>
            </a:r>
            <a:r>
              <a:rPr lang="en-GB" sz="2300" dirty="0" smtClean="0"/>
              <a:t>Jessica </a:t>
            </a:r>
            <a:r>
              <a:rPr lang="en-GB" sz="2300" dirty="0" err="1" smtClean="0"/>
              <a:t>Surma</a:t>
            </a:r>
            <a:r>
              <a:rPr lang="en-GB" sz="2300" dirty="0" smtClean="0"/>
              <a:t> (</a:t>
            </a:r>
            <a:r>
              <a:rPr lang="en-GB" sz="2300" dirty="0" smtClean="0">
                <a:hlinkClick r:id="rId6"/>
              </a:rPr>
              <a:t>jetc@nerc.ac.uk</a:t>
            </a:r>
            <a:r>
              <a:rPr lang="en-GB" sz="2300" dirty="0" smtClean="0"/>
              <a:t>) </a:t>
            </a:r>
          </a:p>
          <a:p>
            <a:pPr>
              <a:lnSpc>
                <a:spcPct val="160000"/>
              </a:lnSpc>
            </a:pPr>
            <a:r>
              <a:rPr lang="en-GB" sz="2300" dirty="0" smtClean="0"/>
              <a:t>Alternatively</a:t>
            </a:r>
            <a:r>
              <a:rPr lang="en-GB" sz="2300" dirty="0"/>
              <a:t>, please contact Defra’s </a:t>
            </a:r>
            <a:r>
              <a:rPr lang="en-GB" sz="2300" dirty="0" smtClean="0"/>
              <a:t>Marine </a:t>
            </a:r>
            <a:r>
              <a:rPr lang="en-GB" sz="2300" dirty="0"/>
              <a:t>Evidence Team (</a:t>
            </a:r>
            <a:r>
              <a:rPr lang="en-GB" sz="2300" dirty="0" smtClean="0">
                <a:hlinkClick r:id="rId7"/>
              </a:rPr>
              <a:t>marinescience@defra.gsi.gov.uk</a:t>
            </a:r>
            <a:r>
              <a:rPr lang="en-GB" sz="2300" dirty="0" smtClean="0"/>
              <a:t>)  </a:t>
            </a:r>
            <a:endParaRPr lang="en-GB" sz="23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149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100" b="1" dirty="0" smtClean="0">
                <a:solidFill>
                  <a:srgbClr val="002060"/>
                </a:solidFill>
              </a:rPr>
              <a:t>Aim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Integrating existing </a:t>
            </a:r>
            <a:r>
              <a:rPr lang="en-GB" sz="4500" dirty="0"/>
              <a:t>data and targeted new </a:t>
            </a:r>
            <a:r>
              <a:rPr lang="en-GB" sz="4500" dirty="0" smtClean="0"/>
              <a:t>data with </a:t>
            </a:r>
            <a:r>
              <a:rPr lang="en-GB" sz="4500" dirty="0"/>
              <a:t>current models and </a:t>
            </a:r>
            <a:r>
              <a:rPr lang="en-GB" sz="4500" dirty="0" smtClean="0"/>
              <a:t>knowledge </a:t>
            </a:r>
            <a:r>
              <a:rPr lang="en-GB" sz="4500" dirty="0"/>
              <a:t>of ecosystem </a:t>
            </a:r>
            <a:r>
              <a:rPr lang="en-GB" sz="4500" dirty="0" smtClean="0"/>
              <a:t>services,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in </a:t>
            </a:r>
            <a:r>
              <a:rPr lang="en-GB" sz="4500" dirty="0"/>
              <a:t>order to improve our understanding of the </a:t>
            </a:r>
            <a:endParaRPr lang="en-GB" sz="45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whole </a:t>
            </a:r>
            <a:r>
              <a:rPr lang="en-GB" sz="4500" dirty="0"/>
              <a:t>UK marine </a:t>
            </a:r>
            <a:r>
              <a:rPr lang="en-GB" sz="4500" dirty="0" smtClean="0"/>
              <a:t>ecosystem</a:t>
            </a:r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:\Marine Ecosystems\Images\lobsterpots_smal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68399"/>
            <a:ext cx="2073449" cy="15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:\Marine Ecosystems\Images\diatoms_ERS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73" y="5368399"/>
            <a:ext cx="2134216" cy="15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Marine Ecosystems\Images\Allen Murray pics\P1040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9" y="5371750"/>
            <a:ext cx="2050691" cy="15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:\Marine Ecosystems\Images\Phytoplankton pics\Image_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68399"/>
            <a:ext cx="2073247" cy="15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O:\Marine Ecosystems\Images\Peter Evans Seasbirds\RAZ_PAnderwald4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80" y="5371749"/>
            <a:ext cx="2053791" cy="15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 smtClean="0">
                <a:solidFill>
                  <a:srgbClr val="002060"/>
                </a:solidFill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£5m, 5 year research programme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Funded by </a:t>
            </a:r>
            <a:r>
              <a:rPr lang="en-GB" sz="3400" dirty="0"/>
              <a:t>the Natural Environment Research Council (NERC) and the Department for Environment, Food and Rural Affairs (Defra</a:t>
            </a:r>
            <a:r>
              <a:rPr lang="en-GB" sz="3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3400" dirty="0"/>
              <a:t>Addressing key knowledge gaps in marine ecosystem </a:t>
            </a:r>
            <a:r>
              <a:rPr lang="en-GB" sz="3400" dirty="0" smtClean="0"/>
              <a:t>research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Involving over 50 UK scientists from 12 research organisation</a:t>
            </a:r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MarComms\Photo Library\Logos\MERP\ner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09" y="5733256"/>
            <a:ext cx="1275255" cy="8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MarComms\Photo Library\Logos\MERP\defra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92" y="5733257"/>
            <a:ext cx="1777380" cy="8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" name="Group 210"/>
          <p:cNvGrpSpPr>
            <a:grpSpLocks noChangeAspect="1"/>
          </p:cNvGrpSpPr>
          <p:nvPr/>
        </p:nvGrpSpPr>
        <p:grpSpPr>
          <a:xfrm>
            <a:off x="1403648" y="404664"/>
            <a:ext cx="7471392" cy="6061643"/>
            <a:chOff x="155575" y="-144463"/>
            <a:chExt cx="8396288" cy="6813551"/>
          </a:xfrm>
        </p:grpSpPr>
        <p:grpSp>
          <p:nvGrpSpPr>
            <p:cNvPr id="212" name="Group 15"/>
            <p:cNvGrpSpPr>
              <a:grpSpLocks/>
            </p:cNvGrpSpPr>
            <p:nvPr/>
          </p:nvGrpSpPr>
          <p:grpSpPr bwMode="auto">
            <a:xfrm>
              <a:off x="6596063" y="3236913"/>
              <a:ext cx="1116012" cy="455612"/>
              <a:chOff x="6169323" y="5102747"/>
              <a:chExt cx="1116077" cy="455666"/>
            </a:xfrm>
          </p:grpSpPr>
          <p:cxnSp>
            <p:nvCxnSpPr>
              <p:cNvPr id="409" name="Straight Connector 408"/>
              <p:cNvCxnSpPr/>
              <p:nvPr/>
            </p:nvCxnSpPr>
            <p:spPr bwMode="auto">
              <a:xfrm flipV="1">
                <a:off x="6169323" y="5385355"/>
                <a:ext cx="669964" cy="1397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 bwMode="auto">
              <a:xfrm rot="671462">
                <a:off x="6824998" y="5102747"/>
                <a:ext cx="450876" cy="45566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411" name="TextBox 78"/>
              <p:cNvSpPr txBox="1">
                <a:spLocks noChangeArrowheads="1"/>
              </p:cNvSpPr>
              <p:nvPr/>
            </p:nvSpPr>
            <p:spPr bwMode="auto">
              <a:xfrm>
                <a:off x="6813886" y="5296445"/>
                <a:ext cx="471514" cy="254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1050" b="1" dirty="0" smtClean="0"/>
                  <a:t>£</a:t>
                </a:r>
                <a:r>
                  <a:rPr lang="en-GB" altLang="en-US" sz="1000" b="1" dirty="0" smtClean="0"/>
                  <a:t>75k</a:t>
                </a:r>
              </a:p>
            </p:txBody>
          </p:sp>
        </p:grpSp>
        <p:cxnSp>
          <p:nvCxnSpPr>
            <p:cNvPr id="213" name="Straight Connector 212"/>
            <p:cNvCxnSpPr>
              <a:endCxn id="319" idx="1"/>
            </p:cNvCxnSpPr>
            <p:nvPr/>
          </p:nvCxnSpPr>
          <p:spPr bwMode="auto">
            <a:xfrm>
              <a:off x="6378575" y="4700588"/>
              <a:ext cx="512763" cy="311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AutoShape 30" descr="data:image/jpeg;base64,/9j/4AAQSkZJRgABAQAAAQABAAD/2wCEAAkGBhAPERIUEBAWEBQUFRYVFhAUFRQWGBQXFRQVFRQVFBYYHSYeGBokGRIUHy8gIycpLCwsFh4yNTAqNSYrLCkBCQoKDgwOGg8PGi0lHyUuLCkuKikwLCoyNDErLykvLCwqMCwsNCwsKiwtLC0sLC8sKiwsLCwsKSwqLC0wLCwsLP/AABEIAOEA4AMBIgACEQEDEQH/xAAcAAACAgMBAQAAAAAAAAAAAAAABwYIAwQFAQL/xABYEAABAwIBBQYPCgwFAgcAAAABAAIDBBEFBgcSITEXQVFhcXMTIjIzNVJTcoGRk7Gys9IYNEJUVZKUodHTCBQWI2JjdIKiwcLhJEOjtMNEhBUlRUaD4vD/xAAaAQEAAwEBAQAAAAAAAAAAAAAABAUGAwEC/8QANhEAAQMCAQgIBgMAAwAAAAAAAAECAwQRBRIVITFBUVKhFDM0YXGBwfATIkKRsdEyYuEjJHL/2gAMAwEAAhEDEQA/AElTUz5XtZGx0j3kNaxoLnOcTYBoGskneXb3PsW+TaryEvsr7zci+K4f+0w+mFaTKbKynw0U7qk6Ec0oh6LvRksc4Of+j0lid699l0BVnc9xb5NqvISfYjc9xb5NqvISfYrX43jYpYujdCdMzfMeidEHY43I6XjCjO6xS9wl/wBP2l3jp5JEu1LkeSpiiXJe6yldtz3Fvk2q8hJ9iNz3Fvk2q8hL9isTusUvcJf9P2l7usUvcJv9P2l99Dn4Tn06n40K67nuLfJtV5CX7F5ufYt8m1XkJfsVi91il7hN/p+0jdYpe4TeKP2k6HPwjp1PxoV03PsW+TaryEvso3PsW+TaryEvsqxe6xS9wm8UftI3WKXuE3ij9pOhz8I6dT8aFdNz7Fvk2q+jy+yjc+xb5Nqvo8vsqxe6xSdwm8Ufto3WKTuE3ij9tOhz8I6dT8aFdNz7Fvk2q+jy+yvNz/Fvk2q+jy+yrG7q9J3GbxR+2jdXpO4zeKP206HPwqOnU/GhXLc/xb5Nqvo8vso3P8W+Tar6PL7Ksbur0ncZvFH7aN1ek7jN4o/bToc/Co6dT8aFcvyAxb5Nq/o8vso/IDFvk2r+jy+yrG7q9J3GbxR+2jdXpO4zeKP206HPwqOnU/GhXL8gMW+Tav6PL7KPyAxX5Nq/o8vsqxu6vSdxm8Uftr3dXpO4zeKP206HPwqOnU/GhXH8gMV+Tav6PL7KPyAxX5Nq/o83sqx26vSdxm8Ufto3V6TuM3ij9tOhz8Kjp1PxoVx/IHFfk2r+jzeyj8gcV+Tav6PN7Ksdur0fcZvFH7aN1ej7jN82P206HNwqOnU/GhXD8gcV+Tav6PN7KPyCxX5Nq/o03sqx+6vR9xm+bH7aN1ej7lN82P206JNwqOnU/GhXD8g8V+Tav6NN7K49TTyQvcyRro3tJDmOBa5pG0OadYKuRk9lDFXxukia5oa4sIeGg3DWu3idXTBVYzm9lq/9of51Hc1WrZdZKY9HplN1Hxm37LYf+0xemFZXONkO3GKMw9E6HIx3RIn/AAQ8Nc0B432kOI1axt12sa1Ztuy2H/tMXpBW+C+T6ENm4zhTYVOcLxgFkbT0Nj5NfQCdjHHY6FwIs7YAR8E6u/lzkYaR3RoBeBx1gf5ROwd6d4+DgvIc6WbSPGINKMBlXED0KTZpjb0KQ9qTex+CTwEgw3NJl+bnCMUBDheGIy7dXSmmkvv7zfm9reTT1DoHXTVtQiVVK2oZkrr2KcBCkOWOSrqCXpbuheSY38HCx3GPrGvhtHlp2PbI1HN1GPkjdE5WO1oCEIX2cwQhCAEIQgBCEIAQhCAEIQgBCEIAQhCAEIQgBCEIBq5qPekvPH1car1nPH/m9fz7/wCSsJmo96y88fVxqvmdHsvX8+7zBZas693ibOh7OzwMebXstQftMfpK3oVQs2vZag/aY/SVvQopMPUp89GbQ1bDXUbbVMQvIxu2ZjBqc222RoGrfIFtoaE2EIBW5tssosfon0lYb1MbRpHVeRo1MnZ+kCQHcZG86wimNYRJSTOilGtux285p6lzeI/aN5e50MkpsErY8Uw4aEZku9oHSxSO6ppA/wAqQEi28SRqu1T6Z0GUWHR1NNYStBs24ux4A6JA8+Kx42nYVYUVV8J2S7+KlZiFH8dmU3+Sc+4WSF65pBIIsRqIO0EbQV4tGZMEIQgBCEIAQhCAEIQgBCEIAQhCAEIQgBCEIAQhCAamaf3rNzx9XGq+50+y9fzx8wVgc0/vWbnj6tir/nV7MV/PH0WrLVnXuNnQ9nZ4GLNp2WoP2iP0lbwKoebPstQftEfnVvQopMBCEIDVxPDYqqGSGZgfHI0sc074I+o74O8QCkBgFfNkni76eocXUkxF321GMkiKcDtm6w4DgcNfSqxKhmdLIJuL0hawAVEV3wPNhc/CjJ7VwAHEQ07yA4ecjJsNIq4ACyS3RNHWA49TILbzuHht2ygakuZbLITxvwmvHTxhzImyai5jbiSBwOsOZY2G2wOzQWllRk6+hnLDcsPTRv7ZvH+kNh/uFf4fU5bfhu1pq8DM4pSZDvit1Lr8f9OOhCy09M+VwbGxz3HY1oLifAFZ3sU6JfQhiQpvgua6eWzql4gb2gs55/pb9fIs2IZU5O4Nduk2pmb8FgE8lxwuP5th4rg8SgS18UehNK9xZQYZNJpd8qd/6IdSYRUTa4oJJBwtY4jxgWWeTJitaLmkm8m8+YL6xP8ACUfcimoGtG86aQuv+4wC3ziufT/hIV4PT0lO4cDeitPjLneZQ1xR19DULBMGZbS5T4kic02cC08BBB8RXypTh2frC6wBmIUboQfhENnjHHqAePA0ruTZD0GIRdGwyoaQdgDtOMntT8Jh4je3ApEWJMdoeluZFmwiRqXYt+Si6QtnEcOlppHRzMLHt2g/UQdhHGFrKzRUVLoU6orVsoIQhengIQhACEIQAhCEA080/vabnv8AjYkBnW7MV3Pf0tT+zTe9pue/42JBZ2OzFdzv9DVlqzr3Gzoezs8DDmx7L0H7Qzzq3gVRM2HZeg59n81bsKKTAQhCAEIQgE1nnyBkjeMVw+7JYiHzhm3pNbahvGLDS4hfedfvZKZSUuU1D0OW0dVEBptG1jtgljG/G7fG9cjgJYxF9R1qu+dnNhJhr31mH6TaZ9+iMjJBg0to1f5RPi2bLL6a5WrlJrPl7Ee1WuTQowKnA8Dw3XXVjXOG2N8gB8EUfTn61w8Uz94bSNLMNozL+kWiCPltYvd4QOVIK63cJwSprH9DpoHzv7WNpdbjdbqRxnUvuSaST+S3OccEcX8GohIcqs6uJ4ldss/Qoj/kQ3jYRwO16TxxOJCjeF4TPVyNip4nzSO2MY0k8Z1bBwk6gm3kl+DtNJovxKboLdv4vEQ554nSa2t8GlyhOjJ7Jajw6PodJA2Fu+QLufxveemceUrkdirOWGbmuwlkD6prLTXtoOLtBwsSx5tYOsb6iQbHXqXPyZyVqcSlMdO0dK0vkle7RjiYNr5HnYPr4lbTKvJiDE6WSnnHSvFw4dVG8dS9vGD4wSNhKr9hOT0uC4hNR4geg09dBLS/jYv0O0luhyg7NTg24J1Bxvq1kD5oc0lNU/mqfG6aWptdtOWPY1+q/SSE3eLa7tadWtRfD8VxDAqx4Y51PNE7QkjOtr7HqXjY9pGsHjBBGoqS5X5F5QdE6NVgyiliAZWNkhYxsUN3Mc1wLSDrJFxpEnhUNylyimxGofUT6PRHhgdoiwPQ42xg24SGAnjJ2DUgLGVlRDj2FMrIm6MrGudo3uWuZ16InfGokcPSnVcpbqV/g9PP/hlYHdQJ3fXBHpfUAooFe4Y9VYrV2epm8YjRr2vTWvoCEIVsUgIQhACEIQAhCEA0s03vabnv+NiQednsxXc7/QxPvNN73n53/jakJna7MV3Oj0GLLVnXuNnQdnZ4GLNd2XoOfb/NW6CqNmt7L0HPt8xVncqcs6TC2Rvq3uY2R2gHNY5+sDS1huu1gopMO4hRKhzr4NN1OIRN5zSi9YGrtU2U9FL1usgk7yaJ3mcgOmhY2VDHdS4HkIK+7oD1fMsTXAtcA5pBBaRcEHUQQdosvbrTq8bpoeu1EUXfyMb5ygIVDmKwds75XRPeHG4pzIREziaG2cRfeLiN5TjDsLgpmCOnhZCwbGRtaweIDauDX5z8HgF34jAeKN/RT4otIqK4n+EPhkdxDHPUHeIY1jT4XnS/hQDSQkic/wDW1NxQ4SXne6aSb+GNg86BlZljVdaoBBywtjt9IegHctLGMGp6yJ0VTE2aN21jxfXvEHaCN4ixCUDcOy2l6qdsXFpUgt5NpQ7I/LA/+ot8vbzRoDJlZmFmczRw+uf0IG4o6h7yxveOFxyAt/eSgylyLrsMcBWU7og7U192uY62817SRfi28Sb8WS2WLNmIMPLI13pRLiZX5JZWV8TI6tramON2mBG6lb01i0EhuiTYF298IoCaZoMOtgDhTlr5ZvxhxAcNUjrxta47x0GRmx4VBpoXMcWvaWuabFpFiCNoIUQyZypxDJ+rcNB0ZBAmpJQWiQDZcbxsbteOHfBILy0aHKOn/GKN4ZO0AOa6wc021MmA3tRs8fXsVjQ1TYVVrtS7SqxGjdOiOZrTYLlC2K6hkge6OVhY9psWnzjhHGFrrQoqKl0MsqKi2UEIQvTwEIQgBCEIBo5pve8/O/0NSFzt9ma7nR6tifOaX3vPzo9BqQ2dzszXc4PVsWXrOvcbKg7OzwMWazsvQc83zFWYyyp8NkiYMSja+Mv6TTa91naJ2Fmtuq+tVozV9l6Dnh5in/nZ97Qc7/xvXKnjSSRGLtOtTKsUTnt1ocKXNvkvOPzb2wk9rUvafmyuPmWocweDydZr5vKU7/MwKKosrZcLbscpSNxl+1iEik/BsgPUYi8csLHeZ4Xy38HJ7epxd7f+3P8AKZcAFeiV3CfGV8Zq/vy/06Z6/pz/AMO878HEu6vFnu/7f7ZissX4ONGzr1fKRxMjZ6Wko70V3bHxlfB1pmr+/L/Rnn+nP/CXQ5osnKbXNUumttbJUsH1RBpXTp58m6K3QKON5Gxwg03eCSbX9aXyF2bhkaa1VTg/GJV/i1E5jImzsxt1Q0hsNmk8NA8DQVzZ861WeoiiZyh7j49IeZQlCkNooG/SRXYjUO+r7WJPNnHxF2yVrO9jZ/UCtZ2XWIn/AKp3gbGPM1cFC6pTxJ9KfZDgtVMut6/dTvNy6xEf9U7wtjPnatqnzkYgwgukbIOB0bNfF0oBUXQi08S/Sn2CVUyanr91GLWswvKOIRVTOg1AFmOuA9p/VP2Pb+gfFvpS43kfi2TNQKiB5dG02bVRjpHAnqJ2a9G+rU64J2EkausCpjgGcSSNvQqxv4zCRokmxeGnUQb6pBbeOvj3lV1GHKnzRfb9F1S4qi/LN9/2feT2WWH5SxNhqLUta0dKL9Ud8wk9W3fLDrGvg0lHseydnon6MzdR6mQdS8cR4eLaFtZT5m6auaavA5mxvvpfi+kWs0tvSHbC/wDROrZbRC1cAzqTUxNBlHTvc0WHR3sOm0bA6QDrg4JGa9V+m2qNT1b6dcl2rcS6qhjqUy269+/xOWhS3GsiPzYqMPkFXTuGkNAhzgOK3VgcWsb41XUSV/FKyVMpimYmgfC7JegIQhdTiCEIQDPzS9Yn50egEiM7nZmu5werYnvml6xPzg9AJE53uzNdzjfVMWXrevcbKg7Oww5quzFBzw9Fyf2dn3vBzv8AQ5ILNV2YoeeHouT8zs+94OdPoOSj69or+zv8BXoQhagxoIQhACEIQAhCEAIQhACEIQAhCEAIQhAbWHYpNTPD4ZDG7hG+OBw2OHEVMTlNh+KxCDFqdv6MwBs0n4TXDp4js2Ejh1alBEKNNTRzJ8yad5Kp6uWBfkXRu2EhGb/FcGcajAar8cp3dMaV5adMcgIZJqHVNLXbwXv5c4RXOLMTp5MJrBqe4tcGl3CTo+m0W7ZcvDMbqKU3gldHwgG7T3zTqPhCkEuXcdSwMxCggrGjYS0AjjGkHWPJZVbqGaJcqJfQum4lTzNyZktzQ+TkA6ZunQ1cFazhY9t/qJb9YXKqskq6Lq6WTla3THjZcIlwHJyRwcyGroH9tBJsPFpOdbwALdgpYo+sZTV0Q3mzMkmA8YAXRtRVs0OZfy/RydSUT9LX28/2R+WB7NT2lvE4EedY1MG19U3/AN06Q4HYaxxXJytxWCqqXPgj0GaIF7BpeRe7y0bL3A8CmQVEki2cxU7yBU0scTcpkiO7vak0zS9ZqOcb6CRWd/szXc431UaeuaTrNRzjfQSLzv8AZmu79vqo1SVvXuNFQdnZ72mHNT2Yoee/pcn5nZ97wc6fQckJmo7MUPO/0OT6ztdYg50+gUouvaK/s7xYtbcgcOpSvcxr+CPyn9lFWHWOVWJVvXVL4MnJ239Ciw6kjqMrL2W9RRtzXVx7kOV5/k1ZBmqre6Qj9+T2FLs4OPT0cMToHBjnSaJJa12rRJ3xw2USwzOjVMcOjtZMzfs3QdbiI1eMeJcY5auVmW2xIlhooZPhvuc/Ec3tfACehCUDaYnaR+abOPgCjhFtR1cSsFQVzJ42SRnSY8BwP28B3rcSimX2R7KiN08LbTMGk63+a0bQRvuA2Hftbgt5BiCq7IlTz/Z7U4W1GZcK99v0KdCFO83WSLZ/8RO3SY02jYRqc4bXEb4B1W4b8CsppWxMV7iop4HTvRjThYNkTWVYDmR6DDskkOiDxgayRxgWXa3J6q3X4r8HT28ej/JS7LLLFuHta1jQ+Z4u1p6loGrSdbXt1Ab9jwJfOziYiXX6OB+iI47cmtt/rUBklVOmUyyJ3lnJFR065D7uXbY+MTyBrqcEmLorR8KI6f8ADqd9SjxCb2ReW4rrxygMmaL6upkA2loOwjfHh4bQPOBWNlrpdBoAZaMkADSc3qi7hNyRf9ELtTzyukWORulNpwqqaFsSTRO0LospqYLkpU1rXOga1wa7RN3Buu19/iK6IzbYh3NnlGqS5pHfmagfrGnxs/sp6olRXSxyKxLaCbS4bDLE17r3X3uFAM2Vf2sY/wDk/sh+bGvAuBG7iEmv6wAvl+cbEGvd+daQHGzTGy1r6hqAP1qeZHZZNr2lr2iOZouWDY4bNJl9drkXG9cLpLLVxNyltbuOUENFM7ITKRe8U+J4LUUptPE6O+wkajyOGo+ArRVhK2ijnY6OVgexwsWn/wDajxpJZU4EaKofFrLeqY477HXtfjBBB5F2pKxJ/lVLKR62gWn+Zq3adKHNvXPa1wEdnAEfnN4i43lkGbGv4IvKf2TRwV16eA8MUZ/gauLnBxealpWvgf0Nxla3Ss06i15I6YHtQoTa2d78hLa7Fi/D6dkfxHX1XIY3NZXH4UI/fd7Cx1ebGujbdvQ5f0WPN/4w0HxrHQ5yK+NwL5BM3fY9rRfkLQCD4+RNHAMcjrYWyx6r6nNO1rhtafGDyELrPNVQaXWVDjT09HUXay6L3iJqKd8bi2RpY5uotcCCOUFY05MvMmm1dO57W/nomlzXDa4DW5h4bi9uA8pSbU6mqEnZfbtK2spVpn5OtF1KM3NJ1qo5xvopGZ4OzNd37PUxp55pOtVHft9EpG54uzNb37PUxqhrevd72Glw/szPe0xZp+zFDzv9Dk+c7XWIOcPoFIbNL2YoedPoPT5ztdYp+cPoFKLr2ntf2d4sFYmM3A5Aq7FWIg6lvIPMp+K/R5+hWYL9fl6kGztdZp+cd6BSwTOzt9Zp+cd6KWKlYf1CeZCxTtC+X4GnmorC6mljOsRyXHEHtBt4w4+FThQ/NhhhipC9wsZnlw70ANb47OPIQpJi+JMpoZJX7GNJtwn4LRxk2HhVLVfNO5G7zQUaqymar93vkInFIRHNM1uxsj2jka8gfUE9MEohBTwxgW0Y2jlNhc+E3PhSElkLy5x2uJJPGdZ86feB1onpoZAb6UbTyGw0h4DceBWOJ3RjCrwhWrI9RY50I3CtudhiZo8gLgfrv41EE8cp8l4q+MNedB7blkgFy2+0Eb7TYauJK3HMiaukuXR9EZ3WO7h+8NrfCLca7UVSxzEYq2VNBHxCjkbI6REui6TkYfiElPI2SJ2g9t7OsDtBB1HUdRKxTTOe5znG7nEuJ4STcnxlfCFY2S9yqyltbYMvNGfzdT37PRcmAl9mj6ip76PzPTBWZruvd72IbDD+zN8/ypXeXqjynzrrZHVZirqYjfkaw8Yk6Q+l9S5MvVHlPnXXyNo3S11OAL6MgeeIR9OSfm28IWilt8N19ymVgv8AFbbXdPyPFLvO5Ti1M/fvI0nhHSkfz8aYiWmdquBkgiB1ta57v3iGt9B3jWeoEX47bd/4NRiSolM6/d+Sd5PH/CU3MRerao5nW95x8+31cqkWTnvSm5iL1bVHc63vOPn2+rlXkHaU8T2p7IvgKdMbNHMf8S3eHQ3chOmD9QHiS6AvsThzfZOuo6cmUaMkpDnNO1rQLMaePWSe+tvK3xB7UhVF1qUWFsc6dHJqS9yUHjVd32ubbL6uTeTfy8ypZSwujY680rS0NG1jTqLzwar24+QpPLjhkbmtVy7fQkYxK1z2sTWl7+YzM0nWqjv2eiUjs8XZqt79nqY08c0fW6nv2eiUj88fZqt7+P1ESra3r3e9hbYf2ZnvapizS9mKHnT6t6e+drrNPzjvQKRGaTsxQ86fVvT3ztdZp+cd6BSi69p7X9nf72ixKsPT9Q3vR5lXgqw9P1De9HmU/FNTPP0KzBvr8vUj+WuS8mIMibHI1hY4uOkCb3Ft5cTCs1EbXB1TN0UD/LYC0HiLr3tyW5V0cv8AGpaP8UkjcQBKdJgJAe3R1tcN/Vfk2qUUdWyaNkkZ0mvaHNPERcKGks0ULclflW5YLBTzTuyku5LHNxbKSkoWhsjw0ho0YWC7rbBZo2DVbXYakrcrMsZK9wFuhwtN2x3vc7NJ53z9Qv4SwMv8mfxuDTjbeaIEttte34TOXfHGLb6TynYfFErcv6isxSaZrvh6mru2gp3m6yubAfxad1mON43nYxx2tPACdd9434dUEQrGaJsrFY4qqed0D0e0sWhKPJnOJNSgRzAzxDUNfTsHA0nqhxHxhMjB8pqWrH5mUF3cz0rx+6dfhFws5PSSQrpTRvNZT1sU6aFsu5Tm5S5CU9YC5oEM20SNFg4/rGjby7fMlJiWHSU0jopW6L2nWOHgIO+DwqwKg+dPB2vgbOB00Tg1x4WPNtfI4i3fFSqGqc1yRuXQpCxGia5iysSypr7zWzR9RU99H5nJgpf5o+t1Pfs9FyYCj13Xu97EJeH9mb5/lRPNzb4g55vG1gJ6p0jbfw3P1JgZI5Hx4e0m/RJXizpLWAG3RYN4X8duQCGPzrVYJHQodR4JPbXPrc41fKCBI2IHubAD43XI8BVhJFVzJkusiFVFNRU7stt1Xv8AaDNyhyngoWaUjrvI6SIHpnn+Q4z/AGSWxTEpKmZ8shu55ubbANgaOIAAeBa80znuLnuL3HWXOJJPKTrK+FLpaRsCX1rvIVZWuqVtqRNg+cm/edLzEXq2rFlPDRvhAriBHpgglzm9PZ1rFpuTbS1LLk37zpeYi9W1R7Or7zZz7PQkVFG3Knte2nYaSV+RTZVr6NSm7k7RYSHXo+hOeNYOkXvHGNMlw5QtvKCir5AfxSpZFq6l0evj/Oa7fN8KSMchaQWktINw4EggjfBGwpx5B5SOrac9EN5YiGvPbAjpX8psQeNpUyqpnw/8qLleOkg0dWyo/wCFUyV/roFTjWHVMEpFU1wkOvScdLT/AEg74XLdaCfeOYJFWROjlG3qXb7Hbzm8fn2JG4jQvp5XxSCzmOLT4N8cRFiOVT6SqSdLLoVCrrqJad10W6L70jCzR9bqe/Z6LkkM8nZqt76P1ESd2aPrdT37PRcklnl7NVvfR+oiVNW9e73sNBh/Zmef5Uw5pOzFDzp9W9PfO31mn5x3oJEZpOzFDzp9W9PfO31mn5x3oLyi69p7iHZ3+9osVYiHqW8g8yrurEx7ByBT8V+jz9CswX6/L1ILnaH5mDnD6BWvmtyhuHUrzsu+K/Btezx9N4XcC287Lf8ADQn9d543/YlpQ1r4JGSRmzmODgeMbx4jsPEV908KTUuR4nxVTrBW5fhfwLCJR5xcmvxafosYtFMSbDYyTa5vIeqHh4Ez8HxRlVDHKzY8Xt2p2OaeMEEeBfOOYQyrgfE/Y4andq4a2uHIVW00y08unwUtquBtVDZPFF97xBoWeuonwSPjkGi9ji0jjG+OLfB4Cp5iWSxdg9O6OMGVjRM6zRpOa/Sc4X2mweDb9FaGSdrMm+1bGWipnyZVvpS/+C8XrXEEEGxBuCNRB4Qd5eIXcjDnyCx59ZS3kN5I3GNzu2sAWuPHY2PGCvvL5wGH1F+Bg8JkZZaebXCXwUhdINEzO0wDtDdEBt+WxPIQuTnUxwaLKZpuSRJJbeAvoNPKST4BwrONjR1XZmq9/sat0qsosqTWqW++o+80fW6nv2ei5MBQHNIPzNRzjfR/up8uVb17vew7Yf2ZnvapXeYdM7lPnXws1Y20kg4HuH8RWFadNRj3awQhC9PB9ZO+9KbmIvVtUfzqD/BN55noyKRYALUtNzMXq2qP50G/4HklZ/UP5rLwdoTxNjUJ/wBVf/Io1O80rj0ecb3QhflDxbzuUGjjLiA0FxJsABcknYABtKcOQOTLqKAulFpZbFw7Vovot5dZJ5bbyua+RrYVautSgwyJz50cmpNZKEns5bWivfbaWRk8treYNTdqJ2xtc97g1rQS5x2ADWSUiMoMVNVUyzbA93Sg7zQA1gPHogKvwxirIrtli0xd6JEjNqqTrNH1FT30fmcknnm7NVvfRf7eJOvNH1FT30fmekpnn7NVvfRf7eJR67r3eX4QlYd2Zvn+VMGaTsxQ86fVvT3zt9Zp+cd6CRGaPszQ84fVvT3zt9Zp+cd6C8ouvb72H1iHZ3+9osU6zl5hzdX4y3wNkPmakohX1RStntlKujcZmlrH018lE0219wxM4WUlJV0rGwTCRzZWu0bOBtoSAnpgN8hLtCF9wQpC3Jac6iodO/LcmnuJnm6ypbSvdDM8Nif0wc42DHgb53g4C3KBwqduy4w8f9UzwBx8wSRQo81DHK/LVVTwJcGJSQsRiIi+JN84c1HU6M9POx8g6R7AbFzfguAO0jZyEcCl+TWW1JUsY3SEEgAHQnkDYLdI46nD6+JJlCPomvjRiqujUp4zEXslWRGpp1oOjFMgaGpcXGMxuOsuiOjfj0bFvhssVBm/oKY6bmmTR13mcC0W37ABvjCUcVbKzUyR7RwNc4eYr4mqXv6t7n984u865JRzWyfiLb33nda+C+V8JL++4a+UmcWnp2ltO4Ty7ARrjbxucOq5B4wlTVVT5XufI4ve4kucdpJWJClwUzIE+XXvINTVyVC/Nq3DCzbY3TU0MwnmZEXSAgONiRoAXAUwbllQH/q4/C63nSNQo8tAyR6vVV0kqHE3xMRiNTQbOJOBmlLTcGR5BGwgvNiPAtZCFYIlksVblutwQhC9PBx4ZlpQRwwtdUtBbGxpFn6iGgEbOJe4hlPhVSzQmnjewkHROmNY2HYk2hVmbo73Ry3LfO0lslWpbz/Y38NxXBaY3hfBGe2AOl84i/1rPW5xMPiGqUyntY2uN/CbN+tJlC9XDmKt3OVRnaRqWa1EJJlTlvNXdIB0KEG/Qwbl1thed/k2cu1RtCFOjjbG3JalkKyWV8rsp63UZOaLqanvo/M9JXPR2breWL/bwp1Zoupqu+j8z0lc9PZut5Yv9vCs5Xde7y/CGsw7szfP8qa+aPszQ84fVvVkctMl34gyJrJGx6Di4lwJvcW1WVUMnsdkoKmKohDTJE7SaHglt7FusAg7Cd9MD3ROLdzpfJSfeKNG9Y3I5uslyRtkarHalGFuS1HxiP5r0bktR8Yj+a9L33ROLdzpfJSfeI90Ti3c6XyUn3il5wn38iDmym3c1GFuS1HxiPxPRuS1HxiPxPS990Ti3c6XyUn3i990Ti3c6XyUn3q9zhPv5DNdPu5qMHclqPjEfiejclqPjEfiel97onFu5UvkpPvUe6JxbuVL5KT71M4T7+QzXT7uajB3Jaj4xH4no3Jaj4xH4npfe6JxbuVL5KT71HuicW7lS+Sk+9TOE+/kM2U27mowdyWo+MR/NejclqPjEfzXpfe6JxbuVL5KT71HuicW7lS+Sk+9XmcJ9/IZspt3NRg7ktR8Yj+a9G5LUfGI/mvS+90Ti3cqXyUn3qPdE4t3Kl8lJ96mcJ9/IZspt3NRg7ks/wAYj+a9G5LP8Yj+a9L33ROLdzpfJSfeI90Ri3c6byUn3iZwn38kGbKbdzUYe5LP8Yj+a5G5LP8AGI/muS790Pi3aU3kn/eLz3Q2LdpTeSf94mcJ9/JBmym4eajF3JJ/jMfzXL3ckm+Mx/Md9qXHuhcX7Wn8k72157oTF+Cn8k720zhPv5Ie5spuHmoydySb4yz5jvtXu5JL8aZ8x32pae6Dxfgp/JH20e6Cxf8AUeSPtJ0+ffyQZspuHmoy9yOX40zybvaXu5HJ8aZ5N3tJZe6Cxj9R5I+0vPdA4xwweS/+ydPn38kGbKbh5qM7cjk+NN8m72kbkcnxpvk3e0lgc/8AjHbQeR/uvN37Ge3h8iPtTp8/FyQZspuHmo98jck3YeJQ6US9ELTqaW20dLhJ7ZV3z09m63lh/wBtCuhu+4z28PkW/aoTlDj02IVElRUEGSTR0i1oaOlY1gsBs1NCiSSOkcrnaybFG2JqMZqQ5yEIXwdAQhCAEIQgBCEIAQhCAEIQgBCEIAQhCAEIQgBCEIAQhCAEIQgBCEIAQhCA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" name="AutoShape 32" descr="data:image/jpeg;base64,/9j/4AAQSkZJRgABAQAAAQABAAD/2wCEAAkGBhAPERIUEBAWEBQUFRYVFhAUFRQWGBQXFRQVFRQVFBYYHSYeGBokGRIUHy8gIycpLCwsFh4yNTAqNSYrLCkBCQoKDgwOGg8PGi0lHyUuLCkuKikwLCoyNDErLykvLCwqMCwsNCwsKiwtLC0sLC8sKiwsLCwsKSwqLC0wLCwsLP/AABEIAOEA4AMBIgACEQEDEQH/xAAcAAACAgMBAQAAAAAAAAAAAAAABwYIAwQFAQL/xABYEAABAwIBBQYPCgwFAgcAAAABAAIDBBEFBgcSITEXQVFhcXMTIjIzNVJTcoGRk7Gys9IYNEJUVZKUodHTCBQWI2JjdIKiwcLhJEOjtMNEhBUlRUaD4vD/xAAaAQEAAwEBAQAAAAAAAAAAAAAABAUGAwEC/8QANhEAAQMCAQgIBgMAAwAAAAAAAAECAwQRBRIVITFBUVKhFDM0YXGBwfATIkKRsdEyYuEjJHL/2gAMAwEAAhEDEQA/AElTUz5XtZGx0j3kNaxoLnOcTYBoGskneXb3PsW+TaryEvsr7zci+K4f+0w+mFaTKbKynw0U7qk6Ec0oh6LvRksc4Of+j0lid699l0BVnc9xb5NqvISfYjc9xb5NqvISfYrX43jYpYujdCdMzfMeidEHY43I6XjCjO6xS9wl/wBP2l3jp5JEu1LkeSpiiXJe6yldtz3Fvk2q8hJ9iNz3Fvk2q8hL9isTusUvcJf9P2l7usUvcJv9P2l99Dn4Tn06n40K67nuLfJtV5CX7F5ufYt8m1XkJfsVi91il7hN/p+0jdYpe4TeKP2k6HPwjp1PxoV03PsW+TaryEvso3PsW+TaryEvsqxe6xS9wm8UftI3WKXuE3ij9pOhz8I6dT8aFdNz7Fvk2q+jy+yjc+xb5Nqvo8vsqxe6xSdwm8Ufto3WKTuE3ij9tOhz8I6dT8aFdNz7Fvk2q+jy+yvNz/Fvk2q+jy+yrG7q9J3GbxR+2jdXpO4zeKP206HPwqOnU/GhXLc/xb5Nqvo8vso3P8W+Tar6PL7Ksbur0ncZvFH7aN1ek7jN4o/bToc/Co6dT8aFcvyAxb5Nq/o8vso/IDFvk2r+jy+yrG7q9J3GbxR+2jdXpO4zeKP206HPwqOnU/GhXL8gMW+Tav6PL7KPyAxX5Nq/o8vsqxu6vSdxm8Uftr3dXpO4zeKP206HPwqOnU/GhXH8gMV+Tav6PL7KPyAxX5Nq/o83sqx26vSdxm8Ufto3V6TuM3ij9tOhz8Kjp1PxoVx/IHFfk2r+jzeyj8gcV+Tav6PN7Ksdur0fcZvFH7aN1ej7jN82P206HNwqOnU/GhXD8gcV+Tav6PN7KPyCxX5Nq/o03sqx+6vR9xm+bH7aN1ej7lN82P206JNwqOnU/GhXD8g8V+Tav6NN7K49TTyQvcyRro3tJDmOBa5pG0OadYKuRk9lDFXxukia5oa4sIeGg3DWu3idXTBVYzm9lq/9of51Hc1WrZdZKY9HplN1Hxm37LYf+0xemFZXONkO3GKMw9E6HIx3RIn/AAQ8Nc0B432kOI1axt12sa1Ztuy2H/tMXpBW+C+T6ENm4zhTYVOcLxgFkbT0Nj5NfQCdjHHY6FwIs7YAR8E6u/lzkYaR3RoBeBx1gf5ROwd6d4+DgvIc6WbSPGINKMBlXED0KTZpjb0KQ9qTex+CTwEgw3NJl+bnCMUBDheGIy7dXSmmkvv7zfm9reTT1DoHXTVtQiVVK2oZkrr2KcBCkOWOSrqCXpbuheSY38HCx3GPrGvhtHlp2PbI1HN1GPkjdE5WO1oCEIX2cwQhCAEIQgBCEIAQhCAEIQgBCEIAQhCAEIQgBCEIBq5qPekvPH1car1nPH/m9fz7/wCSsJmo96y88fVxqvmdHsvX8+7zBZas693ibOh7OzwMebXstQftMfpK3oVQs2vZag/aY/SVvQopMPUp89GbQ1bDXUbbVMQvIxu2ZjBqc222RoGrfIFtoaE2EIBW5tssosfon0lYb1MbRpHVeRo1MnZ+kCQHcZG86wimNYRJSTOilGtux285p6lzeI/aN5e50MkpsErY8Uw4aEZku9oHSxSO6ppA/wAqQEi28SRqu1T6Z0GUWHR1NNYStBs24ux4A6JA8+Kx42nYVYUVV8J2S7+KlZiFH8dmU3+Sc+4WSF65pBIIsRqIO0EbQV4tGZMEIQgBCEIAQhCAEIQgBCEIAQhCAEIQgBCEIAQhCAamaf3rNzx9XGq+50+y9fzx8wVgc0/vWbnj6tir/nV7MV/PH0WrLVnXuNnQ9nZ4GLNp2WoP2iP0lbwKoebPstQftEfnVvQopMBCEIDVxPDYqqGSGZgfHI0sc074I+o74O8QCkBgFfNkni76eocXUkxF321GMkiKcDtm6w4DgcNfSqxKhmdLIJuL0hawAVEV3wPNhc/CjJ7VwAHEQ07yA4ecjJsNIq4ACyS3RNHWA49TILbzuHht2ygakuZbLITxvwmvHTxhzImyai5jbiSBwOsOZY2G2wOzQWllRk6+hnLDcsPTRv7ZvH+kNh/uFf4fU5bfhu1pq8DM4pSZDvit1Lr8f9OOhCy09M+VwbGxz3HY1oLifAFZ3sU6JfQhiQpvgua6eWzql4gb2gs55/pb9fIs2IZU5O4Nduk2pmb8FgE8lxwuP5th4rg8SgS18UehNK9xZQYZNJpd8qd/6IdSYRUTa4oJJBwtY4jxgWWeTJitaLmkm8m8+YL6xP8ACUfcimoGtG86aQuv+4wC3ziufT/hIV4PT0lO4cDeitPjLneZQ1xR19DULBMGZbS5T4kic02cC08BBB8RXypTh2frC6wBmIUboQfhENnjHHqAePA0ruTZD0GIRdGwyoaQdgDtOMntT8Jh4je3ApEWJMdoeluZFmwiRqXYt+Si6QtnEcOlppHRzMLHt2g/UQdhHGFrKzRUVLoU6orVsoIQhengIQhACEIQAhCEA080/vabnv8AjYkBnW7MV3Pf0tT+zTe9pue/42JBZ2OzFdzv9DVlqzr3Gzoezs8DDmx7L0H7Qzzq3gVRM2HZeg59n81bsKKTAQhCAEIQgE1nnyBkjeMVw+7JYiHzhm3pNbahvGLDS4hfedfvZKZSUuU1D0OW0dVEBptG1jtgljG/G7fG9cjgJYxF9R1qu+dnNhJhr31mH6TaZ9+iMjJBg0to1f5RPi2bLL6a5WrlJrPl7Ee1WuTQowKnA8Dw3XXVjXOG2N8gB8EUfTn61w8Uz94bSNLMNozL+kWiCPltYvd4QOVIK63cJwSprH9DpoHzv7WNpdbjdbqRxnUvuSaST+S3OccEcX8GohIcqs6uJ4ldss/Qoj/kQ3jYRwO16TxxOJCjeF4TPVyNip4nzSO2MY0k8Z1bBwk6gm3kl+DtNJovxKboLdv4vEQ554nSa2t8GlyhOjJ7Jajw6PodJA2Fu+QLufxveemceUrkdirOWGbmuwlkD6prLTXtoOLtBwsSx5tYOsb6iQbHXqXPyZyVqcSlMdO0dK0vkle7RjiYNr5HnYPr4lbTKvJiDE6WSnnHSvFw4dVG8dS9vGD4wSNhKr9hOT0uC4hNR4geg09dBLS/jYv0O0luhyg7NTg24J1Bxvq1kD5oc0lNU/mqfG6aWptdtOWPY1+q/SSE3eLa7tadWtRfD8VxDAqx4Y51PNE7QkjOtr7HqXjY9pGsHjBBGoqS5X5F5QdE6NVgyiliAZWNkhYxsUN3Mc1wLSDrJFxpEnhUNylyimxGofUT6PRHhgdoiwPQ42xg24SGAnjJ2DUgLGVlRDj2FMrIm6MrGudo3uWuZ16InfGokcPSnVcpbqV/g9PP/hlYHdQJ3fXBHpfUAooFe4Y9VYrV2epm8YjRr2vTWvoCEIVsUgIQhACEIQAhCEA0s03vabnv+NiQednsxXc7/QxPvNN73n53/jakJna7MV3Oj0GLLVnXuNnQdnZ4GLNd2XoOfb/NW6CqNmt7L0HPt8xVncqcs6TC2Rvq3uY2R2gHNY5+sDS1huu1gopMO4hRKhzr4NN1OIRN5zSi9YGrtU2U9FL1usgk7yaJ3mcgOmhY2VDHdS4HkIK+7oD1fMsTXAtcA5pBBaRcEHUQQdosvbrTq8bpoeu1EUXfyMb5ygIVDmKwds75XRPeHG4pzIREziaG2cRfeLiN5TjDsLgpmCOnhZCwbGRtaweIDauDX5z8HgF34jAeKN/RT4otIqK4n+EPhkdxDHPUHeIY1jT4XnS/hQDSQkic/wDW1NxQ4SXne6aSb+GNg86BlZljVdaoBBywtjt9IegHctLGMGp6yJ0VTE2aN21jxfXvEHaCN4ixCUDcOy2l6qdsXFpUgt5NpQ7I/LA/+ot8vbzRoDJlZmFmczRw+uf0IG4o6h7yxveOFxyAt/eSgylyLrsMcBWU7og7U192uY62817SRfi28Sb8WS2WLNmIMPLI13pRLiZX5JZWV8TI6tramON2mBG6lb01i0EhuiTYF298IoCaZoMOtgDhTlr5ZvxhxAcNUjrxta47x0GRmx4VBpoXMcWvaWuabFpFiCNoIUQyZypxDJ+rcNB0ZBAmpJQWiQDZcbxsbteOHfBILy0aHKOn/GKN4ZO0AOa6wc021MmA3tRs8fXsVjQ1TYVVrtS7SqxGjdOiOZrTYLlC2K6hkge6OVhY9psWnzjhHGFrrQoqKl0MsqKi2UEIQvTwEIQgBCEIBo5pve8/O/0NSFzt9ma7nR6tifOaX3vPzo9BqQ2dzszXc4PVsWXrOvcbKg7OzwMWazsvQc83zFWYyyp8NkiYMSja+Mv6TTa91naJ2Fmtuq+tVozV9l6Dnh5in/nZ97Qc7/xvXKnjSSRGLtOtTKsUTnt1ocKXNvkvOPzb2wk9rUvafmyuPmWocweDydZr5vKU7/MwKKosrZcLbscpSNxl+1iEik/BsgPUYi8csLHeZ4Xy38HJ7epxd7f+3P8AKZcAFeiV3CfGV8Zq/vy/06Z6/pz/AMO878HEu6vFnu/7f7ZissX4ONGzr1fKRxMjZ6Wko70V3bHxlfB1pmr+/L/Rnn+nP/CXQ5osnKbXNUumttbJUsH1RBpXTp58m6K3QKON5Gxwg03eCSbX9aXyF2bhkaa1VTg/GJV/i1E5jImzsxt1Q0hsNmk8NA8DQVzZ861WeoiiZyh7j49IeZQlCkNooG/SRXYjUO+r7WJPNnHxF2yVrO9jZ/UCtZ2XWIn/AKp3gbGPM1cFC6pTxJ9KfZDgtVMut6/dTvNy6xEf9U7wtjPnatqnzkYgwgukbIOB0bNfF0oBUXQi08S/Sn2CVUyanr91GLWswvKOIRVTOg1AFmOuA9p/VP2Pb+gfFvpS43kfi2TNQKiB5dG02bVRjpHAnqJ2a9G+rU64J2EkausCpjgGcSSNvQqxv4zCRokmxeGnUQb6pBbeOvj3lV1GHKnzRfb9F1S4qi/LN9/2feT2WWH5SxNhqLUta0dKL9Ud8wk9W3fLDrGvg0lHseydnon6MzdR6mQdS8cR4eLaFtZT5m6auaavA5mxvvpfi+kWs0tvSHbC/wDROrZbRC1cAzqTUxNBlHTvc0WHR3sOm0bA6QDrg4JGa9V+m2qNT1b6dcl2rcS6qhjqUy269+/xOWhS3GsiPzYqMPkFXTuGkNAhzgOK3VgcWsb41XUSV/FKyVMpimYmgfC7JegIQhdTiCEIQDPzS9Yn50egEiM7nZmu5werYnvml6xPzg9AJE53uzNdzjfVMWXrevcbKg7Oww5quzFBzw9Fyf2dn3vBzv8AQ5ILNV2YoeeHouT8zs+94OdPoOSj69or+zv8BXoQhagxoIQhACEIQAhCEAIQhACEIQAhCEAIQhAbWHYpNTPD4ZDG7hG+OBw2OHEVMTlNh+KxCDFqdv6MwBs0n4TXDp4js2Ejh1alBEKNNTRzJ8yad5Kp6uWBfkXRu2EhGb/FcGcajAar8cp3dMaV5adMcgIZJqHVNLXbwXv5c4RXOLMTp5MJrBqe4tcGl3CTo+m0W7ZcvDMbqKU3gldHwgG7T3zTqPhCkEuXcdSwMxCggrGjYS0AjjGkHWPJZVbqGaJcqJfQum4lTzNyZktzQ+TkA6ZunQ1cFazhY9t/qJb9YXKqskq6Lq6WTla3THjZcIlwHJyRwcyGroH9tBJsPFpOdbwALdgpYo+sZTV0Q3mzMkmA8YAXRtRVs0OZfy/RydSUT9LX28/2R+WB7NT2lvE4EedY1MG19U3/AN06Q4HYaxxXJytxWCqqXPgj0GaIF7BpeRe7y0bL3A8CmQVEki2cxU7yBU0scTcpkiO7vak0zS9ZqOcb6CRWd/szXc431UaeuaTrNRzjfQSLzv8AZmu79vqo1SVvXuNFQdnZ72mHNT2Yoee/pcn5nZ97wc6fQckJmo7MUPO/0OT6ztdYg50+gUouvaK/s7xYtbcgcOpSvcxr+CPyn9lFWHWOVWJVvXVL4MnJ239Ciw6kjqMrL2W9RRtzXVx7kOV5/k1ZBmqre6Qj9+T2FLs4OPT0cMToHBjnSaJJa12rRJ3xw2USwzOjVMcOjtZMzfs3QdbiI1eMeJcY5auVmW2xIlhooZPhvuc/Ec3tfACehCUDaYnaR+abOPgCjhFtR1cSsFQVzJ42SRnSY8BwP28B3rcSimX2R7KiN08LbTMGk63+a0bQRvuA2Hftbgt5BiCq7IlTz/Z7U4W1GZcK99v0KdCFO83WSLZ/8RO3SY02jYRqc4bXEb4B1W4b8CsppWxMV7iop4HTvRjThYNkTWVYDmR6DDskkOiDxgayRxgWXa3J6q3X4r8HT28ej/JS7LLLFuHta1jQ+Z4u1p6loGrSdbXt1Ab9jwJfOziYiXX6OB+iI47cmtt/rUBklVOmUyyJ3lnJFR065D7uXbY+MTyBrqcEmLorR8KI6f8ADqd9SjxCb2ReW4rrxygMmaL6upkA2loOwjfHh4bQPOBWNlrpdBoAZaMkADSc3qi7hNyRf9ELtTzyukWORulNpwqqaFsSTRO0LospqYLkpU1rXOga1wa7RN3Buu19/iK6IzbYh3NnlGqS5pHfmagfrGnxs/sp6olRXSxyKxLaCbS4bDLE17r3X3uFAM2Vf2sY/wDk/sh+bGvAuBG7iEmv6wAvl+cbEGvd+daQHGzTGy1r6hqAP1qeZHZZNr2lr2iOZouWDY4bNJl9drkXG9cLpLLVxNyltbuOUENFM7ITKRe8U+J4LUUptPE6O+wkajyOGo+ArRVhK2ijnY6OVgexwsWn/wDajxpJZU4EaKofFrLeqY477HXtfjBBB5F2pKxJ/lVLKR62gWn+Zq3adKHNvXPa1wEdnAEfnN4i43lkGbGv4IvKf2TRwV16eA8MUZ/gauLnBxealpWvgf0Nxla3Ss06i15I6YHtQoTa2d78hLa7Fi/D6dkfxHX1XIY3NZXH4UI/fd7Cx1ebGujbdvQ5f0WPN/4w0HxrHQ5yK+NwL5BM3fY9rRfkLQCD4+RNHAMcjrYWyx6r6nNO1rhtafGDyELrPNVQaXWVDjT09HUXay6L3iJqKd8bi2RpY5uotcCCOUFY05MvMmm1dO57W/nomlzXDa4DW5h4bi9uA8pSbU6mqEnZfbtK2spVpn5OtF1KM3NJ1qo5xvopGZ4OzNd37PUxp55pOtVHft9EpG54uzNb37PUxqhrevd72Glw/szPe0xZp+zFDzv9Dk+c7XWIOcPoFIbNL2YoedPoPT5ztdYp+cPoFKLr2ntf2d4sFYmM3A5Aq7FWIg6lvIPMp+K/R5+hWYL9fl6kGztdZp+cd6BSwTOzt9Zp+cd6KWKlYf1CeZCxTtC+X4GnmorC6mljOsRyXHEHtBt4w4+FThQ/NhhhipC9wsZnlw70ANb47OPIQpJi+JMpoZJX7GNJtwn4LRxk2HhVLVfNO5G7zQUaqymar93vkInFIRHNM1uxsj2jka8gfUE9MEohBTwxgW0Y2jlNhc+E3PhSElkLy5x2uJJPGdZ86feB1onpoZAb6UbTyGw0h4DceBWOJ3RjCrwhWrI9RY50I3CtudhiZo8gLgfrv41EE8cp8l4q+MNedB7blkgFy2+0Eb7TYauJK3HMiaukuXR9EZ3WO7h+8NrfCLca7UVSxzEYq2VNBHxCjkbI6REui6TkYfiElPI2SJ2g9t7OsDtBB1HUdRKxTTOe5znG7nEuJ4STcnxlfCFY2S9yqyltbYMvNGfzdT37PRcmAl9mj6ip76PzPTBWZruvd72IbDD+zN8/ypXeXqjynzrrZHVZirqYjfkaw8Yk6Q+l9S5MvVHlPnXXyNo3S11OAL6MgeeIR9OSfm28IWilt8N19ymVgv8AFbbXdPyPFLvO5Ti1M/fvI0nhHSkfz8aYiWmdquBkgiB1ta57v3iGt9B3jWeoEX47bd/4NRiSolM6/d+Sd5PH/CU3MRerao5nW95x8+31cqkWTnvSm5iL1bVHc63vOPn2+rlXkHaU8T2p7IvgKdMbNHMf8S3eHQ3chOmD9QHiS6AvsThzfZOuo6cmUaMkpDnNO1rQLMaePWSe+tvK3xB7UhVF1qUWFsc6dHJqS9yUHjVd32ubbL6uTeTfy8ypZSwujY680rS0NG1jTqLzwar24+QpPLjhkbmtVy7fQkYxK1z2sTWl7+YzM0nWqjv2eiUjs8XZqt79nqY08c0fW6nv2eiUj88fZqt7+P1ESra3r3e9hbYf2ZnvapizS9mKHnT6t6e+drrNPzjvQKRGaTsxQ86fVvT3ztdZp+cd6BSi69p7X9nf72ixKsPT9Q3vR5lXgqw9P1De9HmU/FNTPP0KzBvr8vUj+WuS8mIMibHI1hY4uOkCb3Ft5cTCs1EbXB1TN0UD/LYC0HiLr3tyW5V0cv8AGpaP8UkjcQBKdJgJAe3R1tcN/Vfk2qUUdWyaNkkZ0mvaHNPERcKGks0ULclflW5YLBTzTuyku5LHNxbKSkoWhsjw0ho0YWC7rbBZo2DVbXYakrcrMsZK9wFuhwtN2x3vc7NJ53z9Qv4SwMv8mfxuDTjbeaIEttte34TOXfHGLb6TynYfFErcv6isxSaZrvh6mru2gp3m6yubAfxad1mON43nYxx2tPACdd9434dUEQrGaJsrFY4qqed0D0e0sWhKPJnOJNSgRzAzxDUNfTsHA0nqhxHxhMjB8pqWrH5mUF3cz0rx+6dfhFws5PSSQrpTRvNZT1sU6aFsu5Tm5S5CU9YC5oEM20SNFg4/rGjby7fMlJiWHSU0jopW6L2nWOHgIO+DwqwKg+dPB2vgbOB00Tg1x4WPNtfI4i3fFSqGqc1yRuXQpCxGia5iysSypr7zWzR9RU99H5nJgpf5o+t1Pfs9FyYCj13Xu97EJeH9mb5/lRPNzb4g55vG1gJ6p0jbfw3P1JgZI5Hx4e0m/RJXizpLWAG3RYN4X8duQCGPzrVYJHQodR4JPbXPrc41fKCBI2IHubAD43XI8BVhJFVzJkusiFVFNRU7stt1Xv8AaDNyhyngoWaUjrvI6SIHpnn+Q4z/AGSWxTEpKmZ8shu55ubbANgaOIAAeBa80znuLnuL3HWXOJJPKTrK+FLpaRsCX1rvIVZWuqVtqRNg+cm/edLzEXq2rFlPDRvhAriBHpgglzm9PZ1rFpuTbS1LLk37zpeYi9W1R7Or7zZz7PQkVFG3Knte2nYaSV+RTZVr6NSm7k7RYSHXo+hOeNYOkXvHGNMlw5QtvKCir5AfxSpZFq6l0evj/Oa7fN8KSMchaQWktINw4EggjfBGwpx5B5SOrac9EN5YiGvPbAjpX8psQeNpUyqpnw/8qLleOkg0dWyo/wCFUyV/roFTjWHVMEpFU1wkOvScdLT/AEg74XLdaCfeOYJFWROjlG3qXb7Hbzm8fn2JG4jQvp5XxSCzmOLT4N8cRFiOVT6SqSdLLoVCrrqJad10W6L70jCzR9bqe/Z6LkkM8nZqt76P1ESd2aPrdT37PRcklnl7NVvfR+oiVNW9e73sNBh/Zmef5Uw5pOzFDzp9W9PfO31mn5x3oJEZpOzFDzp9W9PfO31mn5x3oLyi69p7iHZ3+9osVYiHqW8g8yrurEx7ByBT8V+jz9CswX6/L1ILnaH5mDnD6BWvmtyhuHUrzsu+K/Btezx9N4XcC287Lf8ADQn9d543/YlpQ1r4JGSRmzmODgeMbx4jsPEV908KTUuR4nxVTrBW5fhfwLCJR5xcmvxafosYtFMSbDYyTa5vIeqHh4Ez8HxRlVDHKzY8Xt2p2OaeMEEeBfOOYQyrgfE/Y4andq4a2uHIVW00y08unwUtquBtVDZPFF97xBoWeuonwSPjkGi9ji0jjG+OLfB4Cp5iWSxdg9O6OMGVjRM6zRpOa/Sc4X2mweDb9FaGSdrMm+1bGWipnyZVvpS/+C8XrXEEEGxBuCNRB4Qd5eIXcjDnyCx59ZS3kN5I3GNzu2sAWuPHY2PGCvvL5wGH1F+Bg8JkZZaebXCXwUhdINEzO0wDtDdEBt+WxPIQuTnUxwaLKZpuSRJJbeAvoNPKST4BwrONjR1XZmq9/sat0qsosqTWqW++o+80fW6nv2ei5MBQHNIPzNRzjfR/up8uVb17vew7Yf2ZnvapXeYdM7lPnXws1Y20kg4HuH8RWFadNRj3awQhC9PB9ZO+9KbmIvVtUfzqD/BN55noyKRYALUtNzMXq2qP50G/4HklZ/UP5rLwdoTxNjUJ/wBVf/Io1O80rj0ecb3QhflDxbzuUGjjLiA0FxJsABcknYABtKcOQOTLqKAulFpZbFw7Vovot5dZJ5bbyua+RrYVautSgwyJz50cmpNZKEns5bWivfbaWRk8treYNTdqJ2xtc97g1rQS5x2ADWSUiMoMVNVUyzbA93Sg7zQA1gPHogKvwxirIrtli0xd6JEjNqqTrNH1FT30fmcknnm7NVvfRf7eJOvNH1FT30fmekpnn7NVvfRf7eJR67r3eX4QlYd2Zvn+VMGaTsxQ86fVvT3zt9Zp+cd6CRGaPszQ84fVvT3zt9Zp+cd6C8ouvb72H1iHZ3+9osU6zl5hzdX4y3wNkPmakohX1RStntlKujcZmlrH018lE0219wxM4WUlJV0rGwTCRzZWu0bOBtoSAnpgN8hLtCF9wQpC3Jac6iodO/LcmnuJnm6ypbSvdDM8Nif0wc42DHgb53g4C3KBwqduy4w8f9UzwBx8wSRQo81DHK/LVVTwJcGJSQsRiIi+JN84c1HU6M9POx8g6R7AbFzfguAO0jZyEcCl+TWW1JUsY3SEEgAHQnkDYLdI46nD6+JJlCPomvjRiqujUp4zEXslWRGpp1oOjFMgaGpcXGMxuOsuiOjfj0bFvhssVBm/oKY6bmmTR13mcC0W37ABvjCUcVbKzUyR7RwNc4eYr4mqXv6t7n984u865JRzWyfiLb33nda+C+V8JL++4a+UmcWnp2ltO4Ty7ARrjbxucOq5B4wlTVVT5XufI4ve4kucdpJWJClwUzIE+XXvINTVyVC/Nq3DCzbY3TU0MwnmZEXSAgONiRoAXAUwbllQH/q4/C63nSNQo8tAyR6vVV0kqHE3xMRiNTQbOJOBmlLTcGR5BGwgvNiPAtZCFYIlksVblutwQhC9PBx4ZlpQRwwtdUtBbGxpFn6iGgEbOJe4hlPhVSzQmnjewkHROmNY2HYk2hVmbo73Ry3LfO0lslWpbz/Y38NxXBaY3hfBGe2AOl84i/1rPW5xMPiGqUyntY2uN/CbN+tJlC9XDmKt3OVRnaRqWa1EJJlTlvNXdIB0KEG/Qwbl1thed/k2cu1RtCFOjjbG3JalkKyWV8rsp63UZOaLqanvo/M9JXPR2breWL/bwp1Zoupqu+j8z0lc9PZut5Yv9vCs5Xde7y/CGsw7szfP8qa+aPszQ84fVvVkctMl34gyJrJGx6Di4lwJvcW1WVUMnsdkoKmKohDTJE7SaHglt7FusAg7Cd9MD3ROLdzpfJSfeKNG9Y3I5uslyRtkarHalGFuS1HxiP5r0bktR8Yj+a9L33ROLdzpfJSfeI90Ti3c6XyUn3il5wn38iDmym3c1GFuS1HxiPxPRuS1HxiPxPS990Ti3c6XyUn3i990Ti3c6XyUn3q9zhPv5DNdPu5qMHclqPjEfiejclqPjEfiel97onFu5UvkpPvUe6JxbuVL5KT71M4T7+QzXT7uajB3Jaj4xH4no3Jaj4xH4npfe6JxbuVL5KT71HuicW7lS+Sk+9TOE+/kM2U27mowdyWo+MR/NejclqPjEfzXpfe6JxbuVL5KT71HuicW7lS+Sk+9XmcJ9/IZspt3NRg7ktR8Yj+a9G5LUfGI/mvS+90Ti3cqXyUn3qPdE4t3Kl8lJ96mcJ9/IZspt3NRg7ks/wAYj+a9G5LP8Yj+a9L33ROLdzpfJSfeI90Ri3c6byUn3iZwn38kGbKbdzUYe5LP8Yj+a5G5LP8AGI/muS790Pi3aU3kn/eLz3Q2LdpTeSf94mcJ9/JBmym4eajF3JJ/jMfzXL3ckm+Mx/Md9qXHuhcX7Wn8k72157oTF+Cn8k720zhPv5Ie5spuHmoydySb4yz5jvtXu5JL8aZ8x32pae6Dxfgp/JH20e6Cxf8AUeSPtJ0+ffyQZspuHmoy9yOX40zybvaXu5HJ8aZ5N3tJZe6Cxj9R5I+0vPdA4xwweS/+ydPn38kGbKbh5qM7cjk+NN8m72kbkcnxpvk3e0lgc/8AjHbQeR/uvN37Ge3h8iPtTp8/FyQZspuHmo98jck3YeJQ6US9ELTqaW20dLhJ7ZV3z09m63lh/wBtCuhu+4z28PkW/aoTlDj02IVElRUEGSTR0i1oaOlY1gsBs1NCiSSOkcrnaybFG2JqMZqQ5yEIXwdAQhCAEIQgBCEIAQhCAEIQgBCEIAQhCAEIQgBCEIAQhCAEIQgBCEIAQhCA/9k="/>
            <p:cNvSpPr>
              <a:spLocks noChangeAspect="1" noChangeArrowheads="1"/>
            </p:cNvSpPr>
            <p:nvPr/>
          </p:nvSpPr>
          <p:spPr bwMode="auto">
            <a:xfrm>
              <a:off x="307975" y="793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cxnSp>
          <p:nvCxnSpPr>
            <p:cNvPr id="216" name="Straight Connector 215"/>
            <p:cNvCxnSpPr/>
            <p:nvPr/>
          </p:nvCxnSpPr>
          <p:spPr bwMode="auto">
            <a:xfrm flipH="1">
              <a:off x="4225925" y="3824288"/>
              <a:ext cx="1117600" cy="17303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 flipV="1">
              <a:off x="5341938" y="2754313"/>
              <a:ext cx="1868487" cy="9080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 bwMode="auto">
            <a:xfrm flipV="1">
              <a:off x="5310188" y="2079625"/>
              <a:ext cx="903287" cy="18113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endCxn id="330" idx="2"/>
            </p:cNvCxnSpPr>
            <p:nvPr/>
          </p:nvCxnSpPr>
          <p:spPr bwMode="auto">
            <a:xfrm flipH="1" flipV="1">
              <a:off x="5033963" y="1612900"/>
              <a:ext cx="290512" cy="2081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endCxn id="323" idx="5"/>
            </p:cNvCxnSpPr>
            <p:nvPr/>
          </p:nvCxnSpPr>
          <p:spPr bwMode="auto">
            <a:xfrm flipH="1" flipV="1">
              <a:off x="4652963" y="2398713"/>
              <a:ext cx="731837" cy="13731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endCxn id="308" idx="0"/>
            </p:cNvCxnSpPr>
            <p:nvPr/>
          </p:nvCxnSpPr>
          <p:spPr bwMode="auto">
            <a:xfrm flipH="1" flipV="1">
              <a:off x="3679825" y="2290763"/>
              <a:ext cx="1663700" cy="1568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endCxn id="404" idx="2"/>
            </p:cNvCxnSpPr>
            <p:nvPr/>
          </p:nvCxnSpPr>
          <p:spPr bwMode="auto">
            <a:xfrm flipH="1">
              <a:off x="5035550" y="3941763"/>
              <a:ext cx="136525" cy="2030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flipH="1" flipV="1">
              <a:off x="3173413" y="3413125"/>
              <a:ext cx="2176462" cy="446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402" idx="2"/>
            </p:cNvCxnSpPr>
            <p:nvPr/>
          </p:nvCxnSpPr>
          <p:spPr bwMode="auto">
            <a:xfrm>
              <a:off x="5392738" y="3859213"/>
              <a:ext cx="912812" cy="2205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10"/>
            <p:cNvSpPr>
              <a:spLocks/>
            </p:cNvSpPr>
            <p:nvPr/>
          </p:nvSpPr>
          <p:spPr bwMode="auto">
            <a:xfrm>
              <a:off x="3954463" y="2468563"/>
              <a:ext cx="2789237" cy="27447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Arial Narrow" pitchFamily="34" charset="0"/>
              </a:endParaRPr>
            </a:p>
          </p:txBody>
        </p:sp>
        <p:grpSp>
          <p:nvGrpSpPr>
            <p:cNvPr id="226" name="Group 17"/>
            <p:cNvGrpSpPr>
              <a:grpSpLocks/>
            </p:cNvGrpSpPr>
            <p:nvPr/>
          </p:nvGrpSpPr>
          <p:grpSpPr bwMode="auto">
            <a:xfrm>
              <a:off x="2644775" y="2955925"/>
              <a:ext cx="914400" cy="915988"/>
              <a:chOff x="1422588" y="4346589"/>
              <a:chExt cx="995325" cy="1004649"/>
            </a:xfrm>
          </p:grpSpPr>
          <p:sp>
            <p:nvSpPr>
              <p:cNvPr id="407" name="Oval 406"/>
              <p:cNvSpPr/>
              <p:nvPr/>
            </p:nvSpPr>
            <p:spPr>
              <a:xfrm>
                <a:off x="1422588" y="4346589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8" name="Picture 4" descr="C:\Users\Mark\Documents\Grant Proposals\NERC Marine Ecosystems\Panel Presentation\Immerse Partner logos\QUB 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009" y="4460194"/>
                <a:ext cx="527377" cy="482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7" name="Group 18"/>
            <p:cNvGrpSpPr>
              <a:grpSpLocks noChangeAspect="1"/>
            </p:cNvGrpSpPr>
            <p:nvPr/>
          </p:nvGrpSpPr>
          <p:grpSpPr bwMode="auto">
            <a:xfrm>
              <a:off x="6818313" y="2027238"/>
              <a:ext cx="1103312" cy="1114425"/>
              <a:chOff x="6846585" y="2065601"/>
              <a:chExt cx="995325" cy="1004649"/>
            </a:xfrm>
          </p:grpSpPr>
          <p:sp>
            <p:nvSpPr>
              <p:cNvPr id="405" name="Oval 404"/>
              <p:cNvSpPr/>
              <p:nvPr/>
            </p:nvSpPr>
            <p:spPr>
              <a:xfrm>
                <a:off x="6846585" y="2065601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6" name="Picture 6" descr="C:\Users\Mark\Documents\Grant Proposals\NERC Marine Ecosystems\Panel Presentation\Immerse Partner logos\Sheffield 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0" t="7759" r="24643" b="10683"/>
              <a:stretch>
                <a:fillRect/>
              </a:stretch>
            </p:blipFill>
            <p:spPr bwMode="auto">
              <a:xfrm>
                <a:off x="7020817" y="2235129"/>
                <a:ext cx="646860" cy="30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8" name="Group 19"/>
            <p:cNvGrpSpPr>
              <a:grpSpLocks/>
            </p:cNvGrpSpPr>
            <p:nvPr/>
          </p:nvGrpSpPr>
          <p:grpSpPr bwMode="auto">
            <a:xfrm>
              <a:off x="4500563" y="5476875"/>
              <a:ext cx="1071562" cy="1071563"/>
              <a:chOff x="1085945" y="3068544"/>
              <a:chExt cx="995325" cy="1004649"/>
            </a:xfrm>
          </p:grpSpPr>
          <p:sp>
            <p:nvSpPr>
              <p:cNvPr id="403" name="Oval 402"/>
              <p:cNvSpPr/>
              <p:nvPr/>
            </p:nvSpPr>
            <p:spPr>
              <a:xfrm>
                <a:off x="1085945" y="3068544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4" name="Picture 8" descr="C:\Users\Mark\Documents\Grant Proposals\NERC Marine Ecosystems\Panel Presentation\Immerse Partner logos\bangor_log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880" y="3173946"/>
                <a:ext cx="507454" cy="359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9" name="Group 21"/>
            <p:cNvGrpSpPr>
              <a:grpSpLocks noChangeAspect="1"/>
            </p:cNvGrpSpPr>
            <p:nvPr/>
          </p:nvGrpSpPr>
          <p:grpSpPr bwMode="auto">
            <a:xfrm>
              <a:off x="5676900" y="5408613"/>
              <a:ext cx="1249363" cy="1260475"/>
              <a:chOff x="2238073" y="5411940"/>
              <a:chExt cx="995325" cy="1004649"/>
            </a:xfrm>
          </p:grpSpPr>
          <p:sp>
            <p:nvSpPr>
              <p:cNvPr id="401" name="Oval 400"/>
              <p:cNvSpPr/>
              <p:nvPr/>
            </p:nvSpPr>
            <p:spPr>
              <a:xfrm>
                <a:off x="2238073" y="5411940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2" name="Picture 12" descr="C:\Users\Mark\Documents\Grant Proposals\NERC Marine Ecosystems\Panel Presentation\Immerse Partner logos\PML Lo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571" y="5726769"/>
                <a:ext cx="845144" cy="20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0" name="Chord 229"/>
            <p:cNvSpPr/>
            <p:nvPr/>
          </p:nvSpPr>
          <p:spPr bwMode="auto">
            <a:xfrm rot="14058199">
              <a:off x="7478713" y="4781550"/>
              <a:ext cx="1073150" cy="1073150"/>
            </a:xfrm>
            <a:prstGeom prst="chord">
              <a:avLst/>
            </a:prstGeom>
            <a:solidFill>
              <a:srgbClr val="6E7BD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231" name="Chord 230"/>
            <p:cNvSpPr/>
            <p:nvPr/>
          </p:nvSpPr>
          <p:spPr bwMode="auto">
            <a:xfrm rot="4017466">
              <a:off x="2438400" y="1382713"/>
              <a:ext cx="1073150" cy="1073150"/>
            </a:xfrm>
            <a:prstGeom prst="chord">
              <a:avLst/>
            </a:prstGeom>
            <a:solidFill>
              <a:srgbClr val="ECA94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grpSp>
          <p:nvGrpSpPr>
            <p:cNvPr id="232" name="Group 24"/>
            <p:cNvGrpSpPr>
              <a:grpSpLocks/>
            </p:cNvGrpSpPr>
            <p:nvPr/>
          </p:nvGrpSpPr>
          <p:grpSpPr bwMode="auto">
            <a:xfrm>
              <a:off x="1682750" y="2917825"/>
              <a:ext cx="1073150" cy="1073150"/>
              <a:chOff x="266028" y="3253855"/>
              <a:chExt cx="1224136" cy="1225868"/>
            </a:xfrm>
          </p:grpSpPr>
          <p:sp>
            <p:nvSpPr>
              <p:cNvPr id="399" name="Chord 398"/>
              <p:cNvSpPr/>
              <p:nvPr/>
            </p:nvSpPr>
            <p:spPr>
              <a:xfrm rot="1294524">
                <a:off x="266028" y="3253855"/>
                <a:ext cx="1224136" cy="1225868"/>
              </a:xfrm>
              <a:prstGeom prst="chord">
                <a:avLst/>
              </a:prstGeom>
              <a:solidFill>
                <a:srgbClr val="59D34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 dirty="0"/>
              </a:p>
            </p:txBody>
          </p:sp>
          <p:sp>
            <p:nvSpPr>
              <p:cNvPr id="400" name="TextBox 202"/>
              <p:cNvSpPr txBox="1">
                <a:spLocks noChangeArrowheads="1"/>
              </p:cNvSpPr>
              <p:nvPr/>
            </p:nvSpPr>
            <p:spPr bwMode="auto">
              <a:xfrm rot="-5400000">
                <a:off x="343511" y="3666991"/>
                <a:ext cx="57419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solidFill>
                      <a:schemeClr val="bg1"/>
                    </a:solidFill>
                  </a:rPr>
                  <a:t>AFBI</a:t>
                </a:r>
              </a:p>
            </p:txBody>
          </p:sp>
        </p:grpSp>
        <p:sp>
          <p:nvSpPr>
            <p:cNvPr id="233" name="TextBox 25"/>
            <p:cNvSpPr txBox="1">
              <a:spLocks noChangeArrowheads="1"/>
            </p:cNvSpPr>
            <p:nvPr/>
          </p:nvSpPr>
          <p:spPr bwMode="auto">
            <a:xfrm rot="18850564">
              <a:off x="2470944" y="1554957"/>
              <a:ext cx="806450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Marine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Scotland</a:t>
              </a:r>
            </a:p>
          </p:txBody>
        </p:sp>
        <p:sp>
          <p:nvSpPr>
            <p:cNvPr id="234" name="TextBox 26"/>
            <p:cNvSpPr txBox="1">
              <a:spLocks noChangeArrowheads="1"/>
            </p:cNvSpPr>
            <p:nvPr/>
          </p:nvSpPr>
          <p:spPr bwMode="auto">
            <a:xfrm rot="18125065">
              <a:off x="7687469" y="5171281"/>
              <a:ext cx="65563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DEFRA</a:t>
              </a:r>
            </a:p>
          </p:txBody>
        </p:sp>
        <p:pic>
          <p:nvPicPr>
            <p:cNvPr id="235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25" y="2574925"/>
              <a:ext cx="2249488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" name="Picture 18" descr="C:\Users\Mark\Documents\Grant Proposals\NERC Marine Ecosystems\Panel Presentation\Immerse Partner logos\Cefas Transparenc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479" y="4302764"/>
              <a:ext cx="238704" cy="215496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tile tx="0" ty="0" sx="100000" sy="100000" flip="none" algn="tl"/>
            </a:blipFill>
            <a:scene3d>
              <a:camera prst="orthographicFront">
                <a:rot lat="19200000" lon="0" rev="0"/>
              </a:camera>
              <a:lightRig rig="threePt" dir="t"/>
            </a:scene3d>
          </p:spPr>
        </p:pic>
        <p:grpSp>
          <p:nvGrpSpPr>
            <p:cNvPr id="237" name="Group 72"/>
            <p:cNvGrpSpPr>
              <a:grpSpLocks noChangeAspect="1"/>
            </p:cNvGrpSpPr>
            <p:nvPr/>
          </p:nvGrpSpPr>
          <p:grpSpPr bwMode="auto">
            <a:xfrm>
              <a:off x="6346825" y="4195763"/>
              <a:ext cx="74613" cy="190500"/>
              <a:chOff x="0" y="0"/>
              <a:chExt cx="108" cy="280"/>
            </a:xfrm>
          </p:grpSpPr>
          <p:sp>
            <p:nvSpPr>
              <p:cNvPr id="39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38" name="Group 102"/>
            <p:cNvGrpSpPr>
              <a:grpSpLocks noChangeAspect="1"/>
            </p:cNvGrpSpPr>
            <p:nvPr/>
          </p:nvGrpSpPr>
          <p:grpSpPr bwMode="auto">
            <a:xfrm>
              <a:off x="6424613" y="4229100"/>
              <a:ext cx="77787" cy="188913"/>
              <a:chOff x="0" y="0"/>
              <a:chExt cx="115" cy="280"/>
            </a:xfrm>
          </p:grpSpPr>
          <p:sp>
            <p:nvSpPr>
              <p:cNvPr id="39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9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39" name="Group 72"/>
            <p:cNvGrpSpPr>
              <a:grpSpLocks noChangeAspect="1"/>
            </p:cNvGrpSpPr>
            <p:nvPr/>
          </p:nvGrpSpPr>
          <p:grpSpPr bwMode="auto">
            <a:xfrm>
              <a:off x="6294438" y="4235450"/>
              <a:ext cx="73025" cy="188913"/>
              <a:chOff x="0" y="0"/>
              <a:chExt cx="108" cy="280"/>
            </a:xfrm>
          </p:grpSpPr>
          <p:sp>
            <p:nvSpPr>
              <p:cNvPr id="39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0" name="Picture 19" descr="C:\Users\Mark\Documents\Grant Proposals\NERC Marine Ecosystems\Panel Presentation\Immerse Partner logos\QMUL Transparenc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350" y="4434794"/>
              <a:ext cx="242818" cy="211687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1" name="Group 72"/>
            <p:cNvGrpSpPr>
              <a:grpSpLocks noChangeAspect="1"/>
            </p:cNvGrpSpPr>
            <p:nvPr/>
          </p:nvGrpSpPr>
          <p:grpSpPr bwMode="auto">
            <a:xfrm>
              <a:off x="6124575" y="4337050"/>
              <a:ext cx="73025" cy="188913"/>
              <a:chOff x="0" y="0"/>
              <a:chExt cx="108" cy="280"/>
            </a:xfrm>
          </p:grpSpPr>
          <p:sp>
            <p:nvSpPr>
              <p:cNvPr id="39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2" name="Group 117"/>
            <p:cNvGrpSpPr>
              <a:grpSpLocks noChangeAspect="1"/>
            </p:cNvGrpSpPr>
            <p:nvPr/>
          </p:nvGrpSpPr>
          <p:grpSpPr bwMode="auto">
            <a:xfrm>
              <a:off x="6161088" y="4378325"/>
              <a:ext cx="73025" cy="188913"/>
              <a:chOff x="0" y="0"/>
              <a:chExt cx="108" cy="280"/>
            </a:xfrm>
          </p:grpSpPr>
          <p:sp>
            <p:nvSpPr>
              <p:cNvPr id="38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3" name="Picture 20" descr="C:\Users\Mark\Documents\Grant Proposals\NERC Marine Ecosystems\Panel Presentation\Immerse Partner logos\PML Transparenc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350" y="4669035"/>
              <a:ext cx="239649" cy="239649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4" name="Group 72"/>
            <p:cNvGrpSpPr>
              <a:grpSpLocks noChangeAspect="1"/>
            </p:cNvGrpSpPr>
            <p:nvPr/>
          </p:nvGrpSpPr>
          <p:grpSpPr bwMode="auto">
            <a:xfrm>
              <a:off x="5503863" y="4556125"/>
              <a:ext cx="73025" cy="188913"/>
              <a:chOff x="0" y="0"/>
              <a:chExt cx="108" cy="280"/>
            </a:xfrm>
          </p:grpSpPr>
          <p:sp>
            <p:nvSpPr>
              <p:cNvPr id="38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5" name="Group 72"/>
            <p:cNvGrpSpPr>
              <a:grpSpLocks noChangeAspect="1"/>
            </p:cNvGrpSpPr>
            <p:nvPr/>
          </p:nvGrpSpPr>
          <p:grpSpPr bwMode="auto">
            <a:xfrm>
              <a:off x="5449888" y="4611688"/>
              <a:ext cx="73025" cy="190500"/>
              <a:chOff x="0" y="0"/>
              <a:chExt cx="108" cy="280"/>
            </a:xfrm>
          </p:grpSpPr>
          <p:sp>
            <p:nvSpPr>
              <p:cNvPr id="38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6" name="Group 102"/>
            <p:cNvGrpSpPr>
              <a:grpSpLocks noChangeAspect="1"/>
            </p:cNvGrpSpPr>
            <p:nvPr/>
          </p:nvGrpSpPr>
          <p:grpSpPr bwMode="auto">
            <a:xfrm>
              <a:off x="5562600" y="4594225"/>
              <a:ext cx="77788" cy="188913"/>
              <a:chOff x="0" y="0"/>
              <a:chExt cx="115" cy="280"/>
            </a:xfrm>
          </p:grpSpPr>
          <p:sp>
            <p:nvSpPr>
              <p:cNvPr id="383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4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47" name="Group 102"/>
            <p:cNvGrpSpPr>
              <a:grpSpLocks noChangeAspect="1"/>
            </p:cNvGrpSpPr>
            <p:nvPr/>
          </p:nvGrpSpPr>
          <p:grpSpPr bwMode="auto">
            <a:xfrm>
              <a:off x="5484813" y="4665663"/>
              <a:ext cx="77787" cy="188912"/>
              <a:chOff x="0" y="0"/>
              <a:chExt cx="115" cy="280"/>
            </a:xfrm>
          </p:grpSpPr>
          <p:sp>
            <p:nvSpPr>
              <p:cNvPr id="38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48" name="Group 72"/>
            <p:cNvGrpSpPr>
              <a:grpSpLocks noChangeAspect="1"/>
            </p:cNvGrpSpPr>
            <p:nvPr/>
          </p:nvGrpSpPr>
          <p:grpSpPr bwMode="auto">
            <a:xfrm>
              <a:off x="5576888" y="4646613"/>
              <a:ext cx="73025" cy="190500"/>
              <a:chOff x="0" y="0"/>
              <a:chExt cx="108" cy="280"/>
            </a:xfrm>
          </p:grpSpPr>
          <p:sp>
            <p:nvSpPr>
              <p:cNvPr id="379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0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9" name="Picture 21" descr="C:\Users\Mark\Documents\Grant Proposals\NERC Marine Ecosystems\Panel Presentation\Immerse Partner logos\Glasgow Transparency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658" y="3454417"/>
              <a:ext cx="240022" cy="242300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2" descr="C:\Users\Mark\Documents\Grant Proposals\NERC Marine Ecosystems\Panel Presentation\Immerse Partner logos\Strathclyde Transparenc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280" y="3554623"/>
              <a:ext cx="234968" cy="231297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1" name="Group 72"/>
            <p:cNvGrpSpPr>
              <a:grpSpLocks noChangeAspect="1"/>
            </p:cNvGrpSpPr>
            <p:nvPr/>
          </p:nvGrpSpPr>
          <p:grpSpPr bwMode="auto">
            <a:xfrm>
              <a:off x="5399088" y="3468688"/>
              <a:ext cx="73025" cy="188912"/>
              <a:chOff x="0" y="0"/>
              <a:chExt cx="108" cy="280"/>
            </a:xfrm>
          </p:grpSpPr>
          <p:sp>
            <p:nvSpPr>
              <p:cNvPr id="37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2" name="Group 72"/>
            <p:cNvGrpSpPr>
              <a:grpSpLocks noChangeAspect="1"/>
            </p:cNvGrpSpPr>
            <p:nvPr/>
          </p:nvGrpSpPr>
          <p:grpSpPr bwMode="auto">
            <a:xfrm>
              <a:off x="5457825" y="3471863"/>
              <a:ext cx="74613" cy="190500"/>
              <a:chOff x="0" y="0"/>
              <a:chExt cx="108" cy="280"/>
            </a:xfrm>
          </p:grpSpPr>
          <p:sp>
            <p:nvSpPr>
              <p:cNvPr id="37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3" name="Group 117"/>
            <p:cNvGrpSpPr>
              <a:grpSpLocks noChangeAspect="1"/>
            </p:cNvGrpSpPr>
            <p:nvPr/>
          </p:nvGrpSpPr>
          <p:grpSpPr bwMode="auto">
            <a:xfrm>
              <a:off x="5422900" y="3529013"/>
              <a:ext cx="73025" cy="188912"/>
              <a:chOff x="0" y="0"/>
              <a:chExt cx="108" cy="280"/>
            </a:xfrm>
          </p:grpSpPr>
          <p:sp>
            <p:nvSpPr>
              <p:cNvPr id="373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4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4" name="Group 72"/>
            <p:cNvGrpSpPr>
              <a:grpSpLocks noChangeAspect="1"/>
            </p:cNvGrpSpPr>
            <p:nvPr/>
          </p:nvGrpSpPr>
          <p:grpSpPr bwMode="auto">
            <a:xfrm>
              <a:off x="5575300" y="3413125"/>
              <a:ext cx="73025" cy="188913"/>
              <a:chOff x="0" y="0"/>
              <a:chExt cx="108" cy="280"/>
            </a:xfrm>
          </p:grpSpPr>
          <p:sp>
            <p:nvSpPr>
              <p:cNvPr id="37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55" name="Picture 23" descr="C:\Users\Mark\Documents\Grant Proposals\NERC Marine Ecosystems\Panel Presentation\Immerse Partner logos\Bangor Transparency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862" y="3953093"/>
              <a:ext cx="232405" cy="228595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72"/>
            <p:cNvGrpSpPr>
              <a:grpSpLocks noChangeAspect="1"/>
            </p:cNvGrpSpPr>
            <p:nvPr/>
          </p:nvGrpSpPr>
          <p:grpSpPr bwMode="auto">
            <a:xfrm>
              <a:off x="5489575" y="3871913"/>
              <a:ext cx="74613" cy="188912"/>
              <a:chOff x="0" y="0"/>
              <a:chExt cx="108" cy="280"/>
            </a:xfrm>
          </p:grpSpPr>
          <p:sp>
            <p:nvSpPr>
              <p:cNvPr id="369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0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7" name="Group 72"/>
            <p:cNvGrpSpPr>
              <a:grpSpLocks noChangeAspect="1"/>
            </p:cNvGrpSpPr>
            <p:nvPr/>
          </p:nvGrpSpPr>
          <p:grpSpPr bwMode="auto">
            <a:xfrm>
              <a:off x="5391150" y="3856038"/>
              <a:ext cx="74613" cy="188912"/>
              <a:chOff x="0" y="0"/>
              <a:chExt cx="108" cy="280"/>
            </a:xfrm>
          </p:grpSpPr>
          <p:sp>
            <p:nvSpPr>
              <p:cNvPr id="36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8" name="Group 120"/>
            <p:cNvGrpSpPr>
              <a:grpSpLocks noChangeAspect="1"/>
            </p:cNvGrpSpPr>
            <p:nvPr/>
          </p:nvGrpSpPr>
          <p:grpSpPr bwMode="auto">
            <a:xfrm>
              <a:off x="5434013" y="3922713"/>
              <a:ext cx="77787" cy="188912"/>
              <a:chOff x="0" y="0"/>
              <a:chExt cx="115" cy="280"/>
            </a:xfrm>
          </p:grpSpPr>
          <p:sp>
            <p:nvSpPr>
              <p:cNvPr id="365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6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59" name="Picture 24" descr="C:\Users\Mark\Documents\Grant Proposals\NERC Marine Ecosystems\Panel Presentation\Immerse Partner logos\QUB Transparency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945" y="3650535"/>
              <a:ext cx="216872" cy="212586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0" name="Group 72"/>
            <p:cNvGrpSpPr>
              <a:grpSpLocks noChangeAspect="1"/>
            </p:cNvGrpSpPr>
            <p:nvPr/>
          </p:nvGrpSpPr>
          <p:grpSpPr bwMode="auto">
            <a:xfrm>
              <a:off x="5014913" y="3536950"/>
              <a:ext cx="73025" cy="188913"/>
              <a:chOff x="0" y="0"/>
              <a:chExt cx="108" cy="280"/>
            </a:xfrm>
          </p:grpSpPr>
          <p:sp>
            <p:nvSpPr>
              <p:cNvPr id="36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1" name="Group 102"/>
            <p:cNvGrpSpPr>
              <a:grpSpLocks noChangeAspect="1"/>
            </p:cNvGrpSpPr>
            <p:nvPr/>
          </p:nvGrpSpPr>
          <p:grpSpPr bwMode="auto">
            <a:xfrm>
              <a:off x="5092700" y="3570288"/>
              <a:ext cx="77788" cy="188912"/>
              <a:chOff x="0" y="0"/>
              <a:chExt cx="115" cy="280"/>
            </a:xfrm>
          </p:grpSpPr>
          <p:sp>
            <p:nvSpPr>
              <p:cNvPr id="36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62" name="Group 117"/>
            <p:cNvGrpSpPr>
              <a:grpSpLocks noChangeAspect="1"/>
            </p:cNvGrpSpPr>
            <p:nvPr/>
          </p:nvGrpSpPr>
          <p:grpSpPr bwMode="auto">
            <a:xfrm>
              <a:off x="5013325" y="3624263"/>
              <a:ext cx="73025" cy="188912"/>
              <a:chOff x="0" y="0"/>
              <a:chExt cx="108" cy="280"/>
            </a:xfrm>
          </p:grpSpPr>
          <p:sp>
            <p:nvSpPr>
              <p:cNvPr id="35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3" name="Group 120"/>
            <p:cNvGrpSpPr>
              <a:grpSpLocks noChangeAspect="1"/>
            </p:cNvGrpSpPr>
            <p:nvPr/>
          </p:nvGrpSpPr>
          <p:grpSpPr bwMode="auto">
            <a:xfrm>
              <a:off x="4938713" y="3586163"/>
              <a:ext cx="77787" cy="188912"/>
              <a:chOff x="0" y="0"/>
              <a:chExt cx="115" cy="280"/>
            </a:xfrm>
          </p:grpSpPr>
          <p:sp>
            <p:nvSpPr>
              <p:cNvPr id="357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64" name="Picture 25" descr="C:\Users\Mark\Documents\Grant Proposals\NERC Marine Ecosystems\Panel Presentation\Immerse Partner logos\Sheffield transparent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85" y="3953411"/>
              <a:ext cx="240616" cy="236033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5" name="Group 72"/>
            <p:cNvGrpSpPr>
              <a:grpSpLocks noChangeAspect="1"/>
            </p:cNvGrpSpPr>
            <p:nvPr/>
          </p:nvGrpSpPr>
          <p:grpSpPr bwMode="auto">
            <a:xfrm>
              <a:off x="5910263" y="3829050"/>
              <a:ext cx="73025" cy="188913"/>
              <a:chOff x="0" y="0"/>
              <a:chExt cx="108" cy="280"/>
            </a:xfrm>
          </p:grpSpPr>
          <p:sp>
            <p:nvSpPr>
              <p:cNvPr id="35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6" name="Group 102"/>
            <p:cNvGrpSpPr>
              <a:grpSpLocks noChangeAspect="1"/>
            </p:cNvGrpSpPr>
            <p:nvPr/>
          </p:nvGrpSpPr>
          <p:grpSpPr bwMode="auto">
            <a:xfrm>
              <a:off x="5986463" y="3862388"/>
              <a:ext cx="77787" cy="188912"/>
              <a:chOff x="0" y="0"/>
              <a:chExt cx="115" cy="280"/>
            </a:xfrm>
          </p:grpSpPr>
          <p:sp>
            <p:nvSpPr>
              <p:cNvPr id="353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4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67" name="Group 72"/>
            <p:cNvGrpSpPr>
              <a:grpSpLocks noChangeAspect="1"/>
            </p:cNvGrpSpPr>
            <p:nvPr/>
          </p:nvGrpSpPr>
          <p:grpSpPr bwMode="auto">
            <a:xfrm>
              <a:off x="5856288" y="3867150"/>
              <a:ext cx="74612" cy="190500"/>
              <a:chOff x="0" y="0"/>
              <a:chExt cx="108" cy="280"/>
            </a:xfrm>
          </p:grpSpPr>
          <p:sp>
            <p:nvSpPr>
              <p:cNvPr id="35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8" name="Group 117"/>
            <p:cNvGrpSpPr>
              <a:grpSpLocks noChangeAspect="1"/>
            </p:cNvGrpSpPr>
            <p:nvPr/>
          </p:nvGrpSpPr>
          <p:grpSpPr bwMode="auto">
            <a:xfrm>
              <a:off x="5965825" y="3892550"/>
              <a:ext cx="73025" cy="188913"/>
              <a:chOff x="0" y="0"/>
              <a:chExt cx="108" cy="280"/>
            </a:xfrm>
          </p:grpSpPr>
          <p:sp>
            <p:nvSpPr>
              <p:cNvPr id="34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9" name="Group 120"/>
            <p:cNvGrpSpPr>
              <a:grpSpLocks noChangeAspect="1"/>
            </p:cNvGrpSpPr>
            <p:nvPr/>
          </p:nvGrpSpPr>
          <p:grpSpPr bwMode="auto">
            <a:xfrm>
              <a:off x="5894388" y="3892550"/>
              <a:ext cx="77787" cy="188913"/>
              <a:chOff x="0" y="0"/>
              <a:chExt cx="115" cy="280"/>
            </a:xfrm>
          </p:grpSpPr>
          <p:sp>
            <p:nvSpPr>
              <p:cNvPr id="347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8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70" name="Picture 26" descr="C:\Users\Mark\Documents\Grant Proposals\NERC Marine Ecosystems\Panel Presentation\Immerse Partner logos\CEH Transparency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621" y="3197383"/>
              <a:ext cx="242818" cy="242818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1" name="Group 102"/>
            <p:cNvGrpSpPr>
              <a:grpSpLocks noChangeAspect="1"/>
            </p:cNvGrpSpPr>
            <p:nvPr/>
          </p:nvGrpSpPr>
          <p:grpSpPr bwMode="auto">
            <a:xfrm>
              <a:off x="5599113" y="3135313"/>
              <a:ext cx="77787" cy="188912"/>
              <a:chOff x="0" y="0"/>
              <a:chExt cx="115" cy="280"/>
            </a:xfrm>
          </p:grpSpPr>
          <p:sp>
            <p:nvSpPr>
              <p:cNvPr id="34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72" name="Picture 27" descr="C:\Users\Mark\Documents\Grant Proposals\NERC Marine Ecosystems\Panel Presentation\Immerse Partner logos\SAMS Transparency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610" y="3091663"/>
              <a:ext cx="240038" cy="242818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3" name="Group 72"/>
            <p:cNvGrpSpPr>
              <a:grpSpLocks noChangeAspect="1"/>
            </p:cNvGrpSpPr>
            <p:nvPr/>
          </p:nvGrpSpPr>
          <p:grpSpPr bwMode="auto">
            <a:xfrm>
              <a:off x="5148263" y="2974975"/>
              <a:ext cx="73025" cy="188913"/>
              <a:chOff x="0" y="0"/>
              <a:chExt cx="108" cy="280"/>
            </a:xfrm>
          </p:grpSpPr>
          <p:sp>
            <p:nvSpPr>
              <p:cNvPr id="34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4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74" name="Group 102"/>
            <p:cNvGrpSpPr>
              <a:grpSpLocks noChangeAspect="1"/>
            </p:cNvGrpSpPr>
            <p:nvPr/>
          </p:nvGrpSpPr>
          <p:grpSpPr bwMode="auto">
            <a:xfrm>
              <a:off x="5210175" y="3021013"/>
              <a:ext cx="77788" cy="188912"/>
              <a:chOff x="0" y="0"/>
              <a:chExt cx="115" cy="280"/>
            </a:xfrm>
          </p:grpSpPr>
          <p:sp>
            <p:nvSpPr>
              <p:cNvPr id="34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5" name="Group 120"/>
            <p:cNvGrpSpPr>
              <a:grpSpLocks noChangeAspect="1"/>
            </p:cNvGrpSpPr>
            <p:nvPr/>
          </p:nvGrpSpPr>
          <p:grpSpPr bwMode="auto">
            <a:xfrm>
              <a:off x="5173663" y="3054350"/>
              <a:ext cx="77787" cy="190500"/>
              <a:chOff x="0" y="0"/>
              <a:chExt cx="115" cy="280"/>
            </a:xfrm>
          </p:grpSpPr>
          <p:sp>
            <p:nvSpPr>
              <p:cNvPr id="339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0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6" name="Group 102"/>
            <p:cNvGrpSpPr>
              <a:grpSpLocks noChangeAspect="1"/>
            </p:cNvGrpSpPr>
            <p:nvPr/>
          </p:nvGrpSpPr>
          <p:grpSpPr bwMode="auto">
            <a:xfrm>
              <a:off x="5634038" y="3171825"/>
              <a:ext cx="77787" cy="190500"/>
              <a:chOff x="0" y="0"/>
              <a:chExt cx="115" cy="280"/>
            </a:xfrm>
          </p:grpSpPr>
          <p:sp>
            <p:nvSpPr>
              <p:cNvPr id="337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38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7" name="Group 72"/>
            <p:cNvGrpSpPr>
              <a:grpSpLocks noChangeAspect="1"/>
            </p:cNvGrpSpPr>
            <p:nvPr/>
          </p:nvGrpSpPr>
          <p:grpSpPr bwMode="auto">
            <a:xfrm>
              <a:off x="5503863" y="3178175"/>
              <a:ext cx="74612" cy="188913"/>
              <a:chOff x="0" y="0"/>
              <a:chExt cx="108" cy="280"/>
            </a:xfrm>
          </p:grpSpPr>
          <p:sp>
            <p:nvSpPr>
              <p:cNvPr id="33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278" name="TextBox 71"/>
            <p:cNvSpPr txBox="1">
              <a:spLocks noChangeArrowheads="1"/>
            </p:cNvSpPr>
            <p:nvPr/>
          </p:nvSpPr>
          <p:spPr bwMode="auto">
            <a:xfrm>
              <a:off x="5821363" y="6021388"/>
              <a:ext cx="1008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£~990k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00" b="1"/>
                <a:t>Incl. SAHFOS</a:t>
              </a:r>
            </a:p>
          </p:txBody>
        </p:sp>
        <p:sp>
          <p:nvSpPr>
            <p:cNvPr id="279" name="TextBox 72"/>
            <p:cNvSpPr txBox="1">
              <a:spLocks noChangeArrowheads="1"/>
            </p:cNvSpPr>
            <p:nvPr/>
          </p:nvSpPr>
          <p:spPr bwMode="auto">
            <a:xfrm>
              <a:off x="4733925" y="5934075"/>
              <a:ext cx="557213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£580k</a:t>
              </a:r>
            </a:p>
          </p:txBody>
        </p:sp>
        <p:sp>
          <p:nvSpPr>
            <p:cNvPr id="280" name="TextBox 73"/>
            <p:cNvSpPr txBox="1">
              <a:spLocks noChangeArrowheads="1"/>
            </p:cNvSpPr>
            <p:nvPr/>
          </p:nvSpPr>
          <p:spPr bwMode="auto">
            <a:xfrm>
              <a:off x="2803525" y="3421063"/>
              <a:ext cx="557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£480k</a:t>
              </a:r>
            </a:p>
          </p:txBody>
        </p:sp>
        <p:grpSp>
          <p:nvGrpSpPr>
            <p:cNvPr id="281" name="Group 16"/>
            <p:cNvGrpSpPr>
              <a:grpSpLocks/>
            </p:cNvGrpSpPr>
            <p:nvPr/>
          </p:nvGrpSpPr>
          <p:grpSpPr bwMode="auto">
            <a:xfrm>
              <a:off x="6656388" y="3810000"/>
              <a:ext cx="1365250" cy="869950"/>
              <a:chOff x="6594876" y="3581753"/>
              <a:chExt cx="1365054" cy="869157"/>
            </a:xfrm>
          </p:grpSpPr>
          <p:cxnSp>
            <p:nvCxnSpPr>
              <p:cNvPr id="331" name="Straight Connector 330"/>
              <p:cNvCxnSpPr/>
              <p:nvPr/>
            </p:nvCxnSpPr>
            <p:spPr bwMode="auto">
              <a:xfrm flipV="1">
                <a:off x="6594876" y="3937029"/>
                <a:ext cx="793636" cy="1427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 bwMode="auto">
              <a:xfrm>
                <a:off x="7091692" y="3581753"/>
                <a:ext cx="868238" cy="8691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33" name="Picture 9" descr="C:\Users\Mark\Documents\Grant Proposals\NERC Marine Ecosystems\Panel Presentation\Immerse Partner logos\CEFAS logo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382" y="3727959"/>
                <a:ext cx="559583" cy="194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4" name="TextBox 74"/>
              <p:cNvSpPr txBox="1">
                <a:spLocks noChangeArrowheads="1"/>
              </p:cNvSpPr>
              <p:nvPr/>
            </p:nvSpPr>
            <p:spPr bwMode="auto">
              <a:xfrm>
                <a:off x="7230900" y="3969714"/>
                <a:ext cx="68159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/>
                  <a:t>£450k</a:t>
                </a:r>
              </a:p>
            </p:txBody>
          </p:sp>
        </p:grpSp>
        <p:sp>
          <p:nvSpPr>
            <p:cNvPr id="282" name="TextBox 75"/>
            <p:cNvSpPr txBox="1">
              <a:spLocks noChangeArrowheads="1"/>
            </p:cNvSpPr>
            <p:nvPr/>
          </p:nvSpPr>
          <p:spPr bwMode="auto">
            <a:xfrm>
              <a:off x="7075488" y="2654300"/>
              <a:ext cx="55721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£600k</a:t>
              </a:r>
            </a:p>
          </p:txBody>
        </p:sp>
        <p:grpSp>
          <p:nvGrpSpPr>
            <p:cNvPr id="283" name="Group 76"/>
            <p:cNvGrpSpPr>
              <a:grpSpLocks/>
            </p:cNvGrpSpPr>
            <p:nvPr/>
          </p:nvGrpSpPr>
          <p:grpSpPr bwMode="auto">
            <a:xfrm>
              <a:off x="4621213" y="1098550"/>
              <a:ext cx="820737" cy="820738"/>
              <a:chOff x="3753872" y="573608"/>
              <a:chExt cx="936000" cy="936000"/>
            </a:xfrm>
          </p:grpSpPr>
          <p:grpSp>
            <p:nvGrpSpPr>
              <p:cNvPr id="327" name="Group 111"/>
              <p:cNvGrpSpPr>
                <a:grpSpLocks noChangeAspect="1"/>
              </p:cNvGrpSpPr>
              <p:nvPr/>
            </p:nvGrpSpPr>
            <p:grpSpPr bwMode="auto">
              <a:xfrm>
                <a:off x="3753872" y="573608"/>
                <a:ext cx="936000" cy="936000"/>
                <a:chOff x="3259321" y="154308"/>
                <a:chExt cx="995325" cy="1004649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3259321" y="154308"/>
                  <a:ext cx="995325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/>
                </a:p>
              </p:txBody>
            </p:sp>
            <p:pic>
              <p:nvPicPr>
                <p:cNvPr id="330" name="Picture 5" descr="C:\Users\Mark\Documents\Grant Proposals\NERC Marine Ecosystems\Panel Presentation\Immerse Partner logos\SAMS Logo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5934" y="264202"/>
                  <a:ext cx="246534" cy="519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8" name="TextBox 112"/>
              <p:cNvSpPr txBox="1">
                <a:spLocks noChangeArrowheads="1"/>
              </p:cNvSpPr>
              <p:nvPr/>
            </p:nvSpPr>
            <p:spPr bwMode="auto">
              <a:xfrm>
                <a:off x="3842316" y="1124240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/>
                  <a:t>£450k</a:t>
                </a:r>
              </a:p>
            </p:txBody>
          </p:sp>
        </p:grpSp>
        <p:grpSp>
          <p:nvGrpSpPr>
            <p:cNvPr id="284" name="Group 77"/>
            <p:cNvGrpSpPr>
              <a:grpSpLocks/>
            </p:cNvGrpSpPr>
            <p:nvPr/>
          </p:nvGrpSpPr>
          <p:grpSpPr bwMode="auto">
            <a:xfrm>
              <a:off x="4267200" y="1938338"/>
              <a:ext cx="496888" cy="503237"/>
              <a:chOff x="3051416" y="979664"/>
              <a:chExt cx="568094" cy="576103"/>
            </a:xfrm>
          </p:grpSpPr>
          <p:grpSp>
            <p:nvGrpSpPr>
              <p:cNvPr id="320" name="Group 104"/>
              <p:cNvGrpSpPr>
                <a:grpSpLocks/>
              </p:cNvGrpSpPr>
              <p:nvPr/>
            </p:nvGrpSpPr>
            <p:grpSpPr bwMode="auto">
              <a:xfrm>
                <a:off x="3051416" y="979664"/>
                <a:ext cx="568094" cy="576103"/>
                <a:chOff x="3028135" y="1188171"/>
                <a:chExt cx="568094" cy="576103"/>
              </a:xfrm>
            </p:grpSpPr>
            <p:grpSp>
              <p:nvGrpSpPr>
                <p:cNvPr id="322" name="Group 106"/>
                <p:cNvGrpSpPr>
                  <a:grpSpLocks/>
                </p:cNvGrpSpPr>
                <p:nvPr/>
              </p:nvGrpSpPr>
              <p:grpSpPr bwMode="auto">
                <a:xfrm>
                  <a:off x="3126242" y="1232703"/>
                  <a:ext cx="460370" cy="316221"/>
                  <a:chOff x="2956913" y="576304"/>
                  <a:chExt cx="460370" cy="316221"/>
                </a:xfrm>
              </p:grpSpPr>
              <p:pic>
                <p:nvPicPr>
                  <p:cNvPr id="324" name="Picture 11" descr="C:\Users\Mark\Documents\Grant Proposals\NERC Marine Ecosystems\Panel Presentation\Immerse Partner logos\Glasgow Logo.gif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" r="71240" b="-2"/>
                  <a:stretch>
                    <a:fillRect/>
                  </a:stretch>
                </p:blipFill>
                <p:spPr bwMode="auto">
                  <a:xfrm>
                    <a:off x="2987824" y="693930"/>
                    <a:ext cx="105585" cy="134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5" name="Rectangle 324"/>
                  <p:cNvSpPr/>
                  <p:nvPr/>
                </p:nvSpPr>
                <p:spPr>
                  <a:xfrm>
                    <a:off x="3083866" y="706238"/>
                    <a:ext cx="303105" cy="1144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GB"/>
                  </a:p>
                </p:txBody>
              </p:sp>
              <p:sp>
                <p:nvSpPr>
                  <p:cNvPr id="326" name="Text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3" y="576304"/>
                    <a:ext cx="460370" cy="31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400">
                        <a:latin typeface="Times New Roman" pitchFamily="18" charset="0"/>
                        <a:cs typeface="Times New Roman" pitchFamily="18" charset="0"/>
                      </a:rPr>
                      <a:t>University 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400" i="1">
                        <a:latin typeface="Times New Roman" pitchFamily="18" charset="0"/>
                        <a:cs typeface="Times New Roman" pitchFamily="18" charset="0"/>
                      </a:rPr>
                      <a:t>of</a:t>
                    </a:r>
                    <a:r>
                      <a:rPr lang="en-GB" altLang="en-US" sz="400">
                        <a:latin typeface="Times New Roman" pitchFamily="18" charset="0"/>
                        <a:cs typeface="Times New Roman" pitchFamily="18" charset="0"/>
                      </a:rPr>
                      <a:t> Glasgow</a:t>
                    </a:r>
                  </a:p>
                </p:txBody>
              </p:sp>
            </p:grpSp>
            <p:sp>
              <p:nvSpPr>
                <p:cNvPr id="323" name="Oval 322"/>
                <p:cNvSpPr/>
                <p:nvPr/>
              </p:nvSpPr>
              <p:spPr>
                <a:xfrm rot="671462">
                  <a:off x="3028135" y="1188171"/>
                  <a:ext cx="568094" cy="57610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/>
                </a:p>
              </p:txBody>
            </p:sp>
          </p:grpSp>
          <p:sp>
            <p:nvSpPr>
              <p:cNvPr id="321" name="TextBox 105"/>
              <p:cNvSpPr txBox="1">
                <a:spLocks noChangeArrowheads="1"/>
              </p:cNvSpPr>
              <p:nvPr/>
            </p:nvSpPr>
            <p:spPr bwMode="auto">
              <a:xfrm>
                <a:off x="3072848" y="1244904"/>
                <a:ext cx="532890" cy="28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 b="1"/>
                  <a:t>£75k</a:t>
                </a:r>
              </a:p>
            </p:txBody>
          </p:sp>
        </p:grpSp>
        <p:grpSp>
          <p:nvGrpSpPr>
            <p:cNvPr id="285" name="Group 16"/>
            <p:cNvGrpSpPr>
              <a:grpSpLocks noChangeAspect="1"/>
            </p:cNvGrpSpPr>
            <p:nvPr/>
          </p:nvGrpSpPr>
          <p:grpSpPr bwMode="auto">
            <a:xfrm>
              <a:off x="6799263" y="4783138"/>
              <a:ext cx="661987" cy="661987"/>
              <a:chOff x="6348923" y="4929668"/>
              <a:chExt cx="995325" cy="1004649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6348923" y="4929668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19" name="Picture 3" descr="C:\Users\Mark\Documents\Grant Proposals\NERC Marine Ecosystems\Panel Presentation\Immerse Partner logos\QMUL logo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5451" y="5182461"/>
                <a:ext cx="725958" cy="188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78"/>
            <p:cNvSpPr txBox="1">
              <a:spLocks noChangeArrowheads="1"/>
            </p:cNvSpPr>
            <p:nvPr/>
          </p:nvSpPr>
          <p:spPr bwMode="auto">
            <a:xfrm>
              <a:off x="6853238" y="5089525"/>
              <a:ext cx="609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200" b="1"/>
                <a:t>£225k</a:t>
              </a:r>
            </a:p>
          </p:txBody>
        </p:sp>
        <p:pic>
          <p:nvPicPr>
            <p:cNvPr id="287" name="Picture 2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156" y="3946155"/>
              <a:ext cx="220744" cy="22074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8" name="Group 80"/>
            <p:cNvGrpSpPr>
              <a:grpSpLocks/>
            </p:cNvGrpSpPr>
            <p:nvPr/>
          </p:nvGrpSpPr>
          <p:grpSpPr bwMode="auto">
            <a:xfrm>
              <a:off x="3883025" y="5257800"/>
              <a:ext cx="601663" cy="568325"/>
              <a:chOff x="1256583" y="4277529"/>
              <a:chExt cx="686096" cy="648000"/>
            </a:xfrm>
          </p:grpSpPr>
          <p:sp>
            <p:nvSpPr>
              <p:cNvPr id="315" name="Oval 314"/>
              <p:cNvSpPr/>
              <p:nvPr/>
            </p:nvSpPr>
            <p:spPr>
              <a:xfrm>
                <a:off x="1285547" y="4277529"/>
                <a:ext cx="648080" cy="64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16" name="Picture 28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869" y="4314853"/>
                <a:ext cx="303454" cy="30345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" name="TextBox 103"/>
              <p:cNvSpPr txBox="1">
                <a:spLocks noChangeArrowheads="1"/>
              </p:cNvSpPr>
              <p:nvPr/>
            </p:nvSpPr>
            <p:spPr bwMode="auto">
              <a:xfrm>
                <a:off x="1256583" y="4532826"/>
                <a:ext cx="686096" cy="31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200" b="1"/>
                  <a:t>£110k</a:t>
                </a:r>
              </a:p>
            </p:txBody>
          </p:sp>
        </p:grpSp>
        <p:grpSp>
          <p:nvGrpSpPr>
            <p:cNvPr id="289" name="Group 85"/>
            <p:cNvGrpSpPr>
              <a:grpSpLocks/>
            </p:cNvGrpSpPr>
            <p:nvPr/>
          </p:nvGrpSpPr>
          <p:grpSpPr bwMode="auto">
            <a:xfrm>
              <a:off x="5935663" y="1654175"/>
              <a:ext cx="660400" cy="661988"/>
              <a:chOff x="4859368" y="924551"/>
              <a:chExt cx="753974" cy="756000"/>
            </a:xfrm>
          </p:grpSpPr>
          <p:grpSp>
            <p:nvGrpSpPr>
              <p:cNvPr id="311" name="Group 91"/>
              <p:cNvGrpSpPr>
                <a:grpSpLocks noChangeAspect="1"/>
              </p:cNvGrpSpPr>
              <p:nvPr/>
            </p:nvGrpSpPr>
            <p:grpSpPr bwMode="auto">
              <a:xfrm>
                <a:off x="4864359" y="924551"/>
                <a:ext cx="748983" cy="756000"/>
                <a:chOff x="5890875" y="629188"/>
                <a:chExt cx="995325" cy="1004649"/>
              </a:xfrm>
            </p:grpSpPr>
            <p:sp>
              <p:nvSpPr>
                <p:cNvPr id="313" name="Oval 312"/>
                <p:cNvSpPr/>
                <p:nvPr/>
              </p:nvSpPr>
              <p:spPr>
                <a:xfrm>
                  <a:off x="5891467" y="629188"/>
                  <a:ext cx="994733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4" name="Picture 10" descr="C:\Users\Mark\Documents\Grant Proposals\NERC Marine Ecosystems\Panel Presentation\Immerse Partner logos\CEH_logo.JPG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9" t="11661" r="3047" b="4474"/>
                <a:stretch>
                  <a:fillRect/>
                </a:stretch>
              </p:blipFill>
              <p:spPr bwMode="auto">
                <a:xfrm>
                  <a:off x="5974450" y="938790"/>
                  <a:ext cx="831313" cy="228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2" name="TextBox 92"/>
              <p:cNvSpPr txBox="1">
                <a:spLocks noChangeArrowheads="1"/>
              </p:cNvSpPr>
              <p:nvPr/>
            </p:nvSpPr>
            <p:spPr bwMode="auto">
              <a:xfrm>
                <a:off x="4859368" y="1257066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000000"/>
                    </a:solidFill>
                  </a:rPr>
                  <a:t>£225k</a:t>
                </a:r>
              </a:p>
            </p:txBody>
          </p:sp>
        </p:grpSp>
        <p:grpSp>
          <p:nvGrpSpPr>
            <p:cNvPr id="290" name="Group 86"/>
            <p:cNvGrpSpPr>
              <a:grpSpLocks/>
            </p:cNvGrpSpPr>
            <p:nvPr/>
          </p:nvGrpSpPr>
          <p:grpSpPr bwMode="auto">
            <a:xfrm>
              <a:off x="3336925" y="1992313"/>
              <a:ext cx="661988" cy="661987"/>
              <a:chOff x="2570361" y="1486738"/>
              <a:chExt cx="756000" cy="756000"/>
            </a:xfrm>
          </p:grpSpPr>
          <p:grpSp>
            <p:nvGrpSpPr>
              <p:cNvPr id="307" name="Group 87"/>
              <p:cNvGrpSpPr>
                <a:grpSpLocks noChangeAspect="1"/>
              </p:cNvGrpSpPr>
              <p:nvPr/>
            </p:nvGrpSpPr>
            <p:grpSpPr bwMode="auto">
              <a:xfrm>
                <a:off x="2570361" y="1486738"/>
                <a:ext cx="756000" cy="756000"/>
                <a:chOff x="1337913" y="1832385"/>
                <a:chExt cx="995325" cy="1004649"/>
              </a:xfrm>
            </p:grpSpPr>
            <p:sp>
              <p:nvSpPr>
                <p:cNvPr id="309" name="Oval 308"/>
                <p:cNvSpPr/>
                <p:nvPr/>
              </p:nvSpPr>
              <p:spPr>
                <a:xfrm>
                  <a:off x="1337913" y="1832385"/>
                  <a:ext cx="995325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0" name="Picture 7" descr="C:\Users\Mark\Documents\Grant Proposals\NERC Marine Ecosystems\Panel Presentation\Immerse Partner logos\Strathclyde Logo.jpg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890" y="1972128"/>
                  <a:ext cx="549370" cy="402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08" name="TextBox 88"/>
              <p:cNvSpPr txBox="1">
                <a:spLocks noChangeArrowheads="1"/>
              </p:cNvSpPr>
              <p:nvPr/>
            </p:nvSpPr>
            <p:spPr bwMode="auto">
              <a:xfrm>
                <a:off x="2615133" y="1827301"/>
                <a:ext cx="695758" cy="31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000000"/>
                    </a:solidFill>
                  </a:rPr>
                  <a:t>£225k</a:t>
                </a:r>
              </a:p>
            </p:txBody>
          </p:sp>
        </p:grpSp>
        <p:pic>
          <p:nvPicPr>
            <p:cNvPr id="291" name="Picture 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863" y="6202363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50" y="1509713"/>
              <a:ext cx="3730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6394450"/>
              <a:ext cx="11287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81" y="3801218"/>
              <a:ext cx="184635" cy="162479"/>
            </a:xfrm>
            <a:prstGeom prst="rect">
              <a:avLst/>
            </a:prstGeom>
            <a:scene3d>
              <a:camera prst="perspectiveRelaxed"/>
              <a:lightRig rig="threePt" dir="t">
                <a:rot lat="0" lon="0" rev="0"/>
              </a:lightRig>
            </a:scene3d>
            <a:sp3d/>
          </p:spPr>
        </p:pic>
        <p:grpSp>
          <p:nvGrpSpPr>
            <p:cNvPr id="296" name="Group 102"/>
            <p:cNvGrpSpPr>
              <a:grpSpLocks noChangeAspect="1"/>
            </p:cNvGrpSpPr>
            <p:nvPr/>
          </p:nvGrpSpPr>
          <p:grpSpPr bwMode="auto">
            <a:xfrm>
              <a:off x="5649913" y="3657600"/>
              <a:ext cx="77787" cy="188913"/>
              <a:chOff x="0" y="0"/>
              <a:chExt cx="115" cy="280"/>
            </a:xfrm>
          </p:grpSpPr>
          <p:sp>
            <p:nvSpPr>
              <p:cNvPr id="30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97" name="Picture 2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3324225"/>
              <a:ext cx="1809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" name="TextBox 78"/>
            <p:cNvSpPr txBox="1">
              <a:spLocks noChangeArrowheads="1"/>
            </p:cNvSpPr>
            <p:nvPr/>
          </p:nvSpPr>
          <p:spPr bwMode="auto">
            <a:xfrm>
              <a:off x="7405688" y="3333750"/>
              <a:ext cx="363537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00" b="1"/>
                <a:t>NOC-POL</a:t>
              </a:r>
            </a:p>
          </p:txBody>
        </p:sp>
        <p:grpSp>
          <p:nvGrpSpPr>
            <p:cNvPr id="299" name="Group 72"/>
            <p:cNvGrpSpPr>
              <a:grpSpLocks noChangeAspect="1"/>
            </p:cNvGrpSpPr>
            <p:nvPr/>
          </p:nvGrpSpPr>
          <p:grpSpPr bwMode="auto">
            <a:xfrm>
              <a:off x="5600700" y="3671888"/>
              <a:ext cx="73025" cy="188912"/>
              <a:chOff x="0" y="0"/>
              <a:chExt cx="108" cy="280"/>
            </a:xfrm>
          </p:grpSpPr>
          <p:sp>
            <p:nvSpPr>
              <p:cNvPr id="30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0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300" name="Group 72"/>
            <p:cNvGrpSpPr>
              <a:grpSpLocks noChangeAspect="1"/>
            </p:cNvGrpSpPr>
            <p:nvPr/>
          </p:nvGrpSpPr>
          <p:grpSpPr bwMode="auto">
            <a:xfrm>
              <a:off x="5672138" y="3862388"/>
              <a:ext cx="73025" cy="188912"/>
              <a:chOff x="0" y="0"/>
              <a:chExt cx="108" cy="280"/>
            </a:xfrm>
          </p:grpSpPr>
          <p:sp>
            <p:nvSpPr>
              <p:cNvPr id="30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412" name="Title 1"/>
          <p:cNvSpPr txBox="1">
            <a:spLocks/>
          </p:cNvSpPr>
          <p:nvPr/>
        </p:nvSpPr>
        <p:spPr>
          <a:xfrm>
            <a:off x="666552" y="692150"/>
            <a:ext cx="856932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MERP Consortium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363946" y="4335194"/>
            <a:ext cx="456809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MERP Consortia</a:t>
            </a:r>
          </a:p>
          <a:p>
            <a:endParaRPr lang="en-GB" sz="9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Broad </a:t>
            </a:r>
            <a:r>
              <a:rPr lang="en-GB" dirty="0"/>
              <a:t>and appropriate range of </a:t>
            </a:r>
            <a:r>
              <a:rPr lang="en-GB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United by ‘large-scale thinking’ and a multidisciplinary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Blend </a:t>
            </a:r>
            <a:r>
              <a:rPr lang="en-GB" dirty="0"/>
              <a:t>of early- and mid-to-later-career researchers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24028" y="5299853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System to predict ES consequences of management actions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397" y="5323295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Development of the ERSEM modelling system to improve BD/ES links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544" y="5317711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Bottom-up and top-down (BU/TD) effects in models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5696" y="487452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Macro-ecological analysis of large-scale long-term patterns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19891" y="5332618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Experiments / observations to fill gaps in knowledge relevant to models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493805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System to bring together and analyse diverse data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01493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Build model ensemble with appropriate HTL/ES models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2549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Estimate effects of BU/TD effects on Ecosystem Services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3374125"/>
            <a:ext cx="8646664" cy="432849"/>
            <a:chOff x="-41537" y="3761193"/>
            <a:chExt cx="8646664" cy="432849"/>
          </a:xfrm>
        </p:grpSpPr>
        <p:sp>
          <p:nvSpPr>
            <p:cNvPr id="13" name="Rectangle 12"/>
            <p:cNvSpPr/>
            <p:nvPr/>
          </p:nvSpPr>
          <p:spPr>
            <a:xfrm>
              <a:off x="-41537" y="3761994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86655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19872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8064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76935" y="3761994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5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192180" y="487047"/>
            <a:ext cx="1368152" cy="1357372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i="1" u="sng" kern="0" dirty="0" smtClean="0">
                <a:solidFill>
                  <a:prstClr val="white"/>
                </a:solidFill>
                <a:ea typeface="ＭＳ Ｐゴシック"/>
              </a:rPr>
              <a:t>WP3</a:t>
            </a:r>
          </a:p>
          <a:p>
            <a:pPr algn="ctr">
              <a:defRPr/>
            </a:pPr>
            <a:r>
              <a:rPr lang="en-GB" sz="1400" i="1" kern="0" dirty="0" smtClean="0">
                <a:solidFill>
                  <a:prstClr val="white"/>
                </a:solidFill>
                <a:ea typeface="ＭＳ Ｐゴシック"/>
              </a:rPr>
              <a:t>Trade-offs between services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253693" y="1858032"/>
            <a:ext cx="5190787" cy="1522948"/>
          </a:xfrm>
          <a:prstGeom prst="triangle">
            <a:avLst>
              <a:gd name="adj" fmla="val 1669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77357" y="1858032"/>
            <a:ext cx="6198899" cy="1522948"/>
          </a:xfrm>
          <a:prstGeom prst="triangle">
            <a:avLst>
              <a:gd name="adj" fmla="val 30257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1725863" y="1858032"/>
            <a:ext cx="5150393" cy="1522948"/>
          </a:xfrm>
          <a:prstGeom prst="triangle">
            <a:avLst>
              <a:gd name="adj" fmla="val 44782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254724" y="3800347"/>
            <a:ext cx="5150393" cy="1522948"/>
          </a:xfrm>
          <a:prstGeom prst="triangle">
            <a:avLst>
              <a:gd name="adj" fmla="val 1773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3" name="Isosceles Triangle 22"/>
          <p:cNvSpPr/>
          <p:nvPr/>
        </p:nvSpPr>
        <p:spPr>
          <a:xfrm flipV="1">
            <a:off x="1456744" y="3800347"/>
            <a:ext cx="3984378" cy="1522948"/>
          </a:xfrm>
          <a:prstGeom prst="triangle">
            <a:avLst>
              <a:gd name="adj" fmla="val 2646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316680" y="3800347"/>
            <a:ext cx="5127799" cy="1522948"/>
          </a:xfrm>
          <a:prstGeom prst="triangle">
            <a:avLst>
              <a:gd name="adj" fmla="val 73315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2019599" y="1858032"/>
            <a:ext cx="5150393" cy="1522948"/>
          </a:xfrm>
          <a:prstGeom prst="triangle">
            <a:avLst>
              <a:gd name="adj" fmla="val 65689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3206373" y="3800347"/>
            <a:ext cx="3963620" cy="1522948"/>
          </a:xfrm>
          <a:prstGeom prst="triangle">
            <a:avLst>
              <a:gd name="adj" fmla="val 58362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33356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Further development of the ERSEM modelling system</a:t>
            </a:r>
          </a:p>
        </p:txBody>
      </p:sp>
      <p:sp>
        <p:nvSpPr>
          <p:cNvPr id="29" name="Isosceles Triangle 28"/>
          <p:cNvSpPr/>
          <p:nvPr/>
        </p:nvSpPr>
        <p:spPr>
          <a:xfrm flipV="1">
            <a:off x="4742548" y="3809670"/>
            <a:ext cx="2427445" cy="1522948"/>
          </a:xfrm>
          <a:prstGeom prst="triangle">
            <a:avLst>
              <a:gd name="adj" fmla="val 92580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01056" y="5302474"/>
            <a:ext cx="1368152" cy="1357372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i="1" u="sng" kern="0" dirty="0" smtClean="0">
                <a:solidFill>
                  <a:prstClr val="white"/>
                </a:solidFill>
                <a:ea typeface="ＭＳ Ｐゴシック"/>
              </a:rPr>
              <a:t>WP3</a:t>
            </a:r>
          </a:p>
          <a:p>
            <a:pPr algn="ctr">
              <a:defRPr/>
            </a:pPr>
            <a:r>
              <a:rPr lang="en-GB" sz="1400" i="1" kern="0" dirty="0" smtClean="0">
                <a:solidFill>
                  <a:prstClr val="white"/>
                </a:solidFill>
                <a:ea typeface="ＭＳ Ｐゴシック"/>
              </a:rPr>
              <a:t>Cumulative impacts and thresholds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4742549" y="1858032"/>
            <a:ext cx="2427444" cy="1522948"/>
          </a:xfrm>
          <a:prstGeom prst="triangle">
            <a:avLst>
              <a:gd name="adj" fmla="val 87948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742548" y="1844419"/>
            <a:ext cx="4155635" cy="1522948"/>
          </a:xfrm>
          <a:prstGeom prst="triangle">
            <a:avLst>
              <a:gd name="adj" fmla="val 84614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-75585"/>
            <a:ext cx="438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Programme Structure</a:t>
            </a:r>
            <a:endParaRPr lang="en-GB" sz="3600" b="1" dirty="0">
              <a:solidFill>
                <a:srgbClr val="002060"/>
              </a:solidFill>
            </a:endParaRPr>
          </a:p>
          <a:p>
            <a:endParaRPr lang="en-GB" sz="3600" dirty="0"/>
          </a:p>
        </p:txBody>
      </p:sp>
      <p:sp>
        <p:nvSpPr>
          <p:cNvPr id="33" name="Quad Arrow Callout 32"/>
          <p:cNvSpPr/>
          <p:nvPr/>
        </p:nvSpPr>
        <p:spPr>
          <a:xfrm>
            <a:off x="5613208" y="3086894"/>
            <a:ext cx="1053658" cy="1008112"/>
          </a:xfrm>
          <a:prstGeom prst="quadArrowCallou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sz="1000" kern="600" dirty="0" smtClean="0">
                <a:solidFill>
                  <a:prstClr val="black"/>
                </a:solidFill>
                <a:ea typeface="ＭＳ Ｐゴシック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335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MERP will develop a suite </a:t>
            </a:r>
            <a:r>
              <a:rPr lang="en-GB" sz="2400" dirty="0"/>
              <a:t>of marine ecosystem models and provide vital evidence, tools and advice </a:t>
            </a:r>
            <a:r>
              <a:rPr lang="en-GB" sz="2400" dirty="0" smtClean="0"/>
              <a:t>to support the:  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evelopment </a:t>
            </a:r>
            <a:r>
              <a:rPr lang="en-GB" sz="2400" dirty="0"/>
              <a:t>and implementation of the Marine Strategy Framework Directive (MSFD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Marine </a:t>
            </a:r>
            <a:r>
              <a:rPr lang="en-GB" sz="2400" dirty="0"/>
              <a:t>and Coastal Access </a:t>
            </a:r>
            <a:r>
              <a:rPr lang="en-GB" sz="2400" dirty="0" smtClean="0"/>
              <a:t>Act</a:t>
            </a:r>
          </a:p>
          <a:p>
            <a:r>
              <a:rPr lang="en-GB" sz="2400" dirty="0" smtClean="0"/>
              <a:t>Marine </a:t>
            </a:r>
            <a:r>
              <a:rPr lang="en-GB" sz="2400" dirty="0"/>
              <a:t>(Scotland) </a:t>
            </a:r>
            <a:r>
              <a:rPr lang="en-GB" sz="2400" dirty="0" smtClean="0"/>
              <a:t>Act</a:t>
            </a:r>
          </a:p>
          <a:p>
            <a:r>
              <a:rPr lang="en-GB" sz="2400" dirty="0" smtClean="0"/>
              <a:t>Common </a:t>
            </a:r>
            <a:r>
              <a:rPr lang="en-GB" sz="2400" dirty="0"/>
              <a:t>Fisheries </a:t>
            </a:r>
            <a:r>
              <a:rPr lang="en-GB" sz="2400" dirty="0" smtClean="0"/>
              <a:t>Policy</a:t>
            </a:r>
          </a:p>
          <a:p>
            <a:r>
              <a:rPr lang="en-GB" sz="2400" dirty="0" smtClean="0"/>
              <a:t>OSPAR </a:t>
            </a:r>
            <a:r>
              <a:rPr lang="en-GB" sz="2400" dirty="0"/>
              <a:t>Joint Assessment and Monitoring </a:t>
            </a:r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Policy areas addressed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5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Integration through MERP brings together scientists across the UK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Scientists </a:t>
            </a:r>
            <a:r>
              <a:rPr lang="en-GB" sz="2400" dirty="0"/>
              <a:t>with different areas of </a:t>
            </a:r>
            <a:r>
              <a:rPr lang="en-GB" sz="2400" dirty="0" smtClean="0"/>
              <a:t>expertise working together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Employing a range of modelling </a:t>
            </a:r>
            <a:r>
              <a:rPr lang="en-GB" sz="2400" dirty="0"/>
              <a:t>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Bringing </a:t>
            </a:r>
            <a:r>
              <a:rPr lang="en-GB" sz="2400" dirty="0"/>
              <a:t>together empiricists, modellers and ecosystem services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Merging data </a:t>
            </a:r>
            <a:r>
              <a:rPr lang="en-GB" sz="2400" dirty="0"/>
              <a:t>from various sources for novel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Ensemble modelling </a:t>
            </a:r>
            <a:r>
              <a:rPr lang="en-GB" sz="2400" dirty="0"/>
              <a:t>to understand certainty of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Focusing </a:t>
            </a:r>
            <a:r>
              <a:rPr lang="en-GB" sz="2400" dirty="0"/>
              <a:t>new data collection to </a:t>
            </a:r>
            <a:r>
              <a:rPr lang="en-GB" sz="2400" dirty="0" smtClean="0"/>
              <a:t>develop and improve models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Linking </a:t>
            </a:r>
            <a:r>
              <a:rPr lang="en-GB" sz="2400" dirty="0"/>
              <a:t>ecosystem state and process understanding to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Linking </a:t>
            </a:r>
            <a:r>
              <a:rPr lang="en-GB" sz="2400" dirty="0"/>
              <a:t>new understanding to relevant </a:t>
            </a:r>
            <a:r>
              <a:rPr lang="en-GB" sz="2400" dirty="0" smtClean="0"/>
              <a:t>policies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37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MERP </a:t>
            </a:r>
            <a:r>
              <a:rPr lang="en-GB" sz="2400" dirty="0">
                <a:latin typeface="Calibri" panose="020F0502020204030204" pitchFamily="34" charset="0"/>
              </a:rPr>
              <a:t>will </a:t>
            </a:r>
            <a:r>
              <a:rPr lang="en-GB" sz="2400" dirty="0" smtClean="0">
                <a:latin typeface="Calibri" panose="020F0502020204030204" pitchFamily="34" charset="0"/>
              </a:rPr>
              <a:t>investigate impacts </a:t>
            </a:r>
            <a:r>
              <a:rPr lang="en-GB" sz="2400" dirty="0">
                <a:latin typeface="Calibri" panose="020F0502020204030204" pitchFamily="34" charset="0"/>
              </a:rPr>
              <a:t>of natural and human pressures on marine </a:t>
            </a:r>
            <a:r>
              <a:rPr lang="en-GB" sz="2400" dirty="0" smtClean="0">
                <a:latin typeface="Calibri" panose="020F0502020204030204" pitchFamily="34" charset="0"/>
              </a:rPr>
              <a:t>ecosystems, </a:t>
            </a:r>
            <a:r>
              <a:rPr lang="en-GB" sz="2400" dirty="0">
                <a:latin typeface="Calibri" panose="020F0502020204030204" pitchFamily="34" charset="0"/>
              </a:rPr>
              <a:t>to </a:t>
            </a:r>
            <a:r>
              <a:rPr lang="en-GB" sz="2400" dirty="0" smtClean="0">
                <a:latin typeface="Calibri" panose="020F0502020204030204" pitchFamily="34" charset="0"/>
              </a:rPr>
              <a:t>help forecast </a:t>
            </a:r>
            <a:r>
              <a:rPr lang="en-GB" sz="2400" dirty="0">
                <a:latin typeface="Calibri" panose="020F0502020204030204" pitchFamily="34" charset="0"/>
              </a:rPr>
              <a:t>changes in ecosystem </a:t>
            </a:r>
            <a:r>
              <a:rPr lang="en-GB" sz="2400" dirty="0" smtClean="0">
                <a:latin typeface="Calibri" panose="020F0502020204030204" pitchFamily="34" charset="0"/>
              </a:rPr>
              <a:t>services. The </a:t>
            </a:r>
            <a:r>
              <a:rPr lang="en-GB" sz="2400" dirty="0" smtClean="0"/>
              <a:t>National </a:t>
            </a:r>
            <a:r>
              <a:rPr lang="en-GB" sz="2400" dirty="0"/>
              <a:t>Ecosystem Assessment (2011) </a:t>
            </a:r>
            <a:r>
              <a:rPr lang="en-GB" sz="2400" dirty="0" smtClean="0"/>
              <a:t>approach is being followed and will </a:t>
            </a:r>
            <a:r>
              <a:rPr lang="en-GB" sz="2400" dirty="0" smtClean="0">
                <a:latin typeface="Calibri" panose="020F0502020204030204" pitchFamily="34" charset="0"/>
              </a:rPr>
              <a:t> focus on:</a:t>
            </a:r>
            <a:endParaRPr lang="en-GB" sz="2400" b="1" baseline="30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Food provision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Biological checks and balances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Leisure and recreation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Bioremediation of waste</a:t>
            </a:r>
            <a:endParaRPr lang="en-GB" sz="2400" dirty="0">
              <a:latin typeface="Calibri" panose="020F0502020204030204" pitchFamily="34" charset="0"/>
            </a:endParaRPr>
          </a:p>
          <a:p>
            <a:endParaRPr lang="en-GB" sz="2400" baseline="30000" dirty="0" smtClean="0"/>
          </a:p>
          <a:p>
            <a:endParaRPr lang="en-GB" sz="2400" baseline="30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Ecosystem services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4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In 2017 two new projects were funding to extended the activities of MERP</a:t>
            </a:r>
          </a:p>
          <a:p>
            <a:pPr marL="0" indent="0">
              <a:buNone/>
            </a:pPr>
            <a:endParaRPr lang="en-GB" sz="2400" b="1" baseline="30000" dirty="0">
              <a:latin typeface="Calibri" panose="020F0502020204030204" pitchFamily="34" charset="0"/>
            </a:endParaRPr>
          </a:p>
          <a:p>
            <a:r>
              <a:rPr lang="en-GB" sz="2600" b="1" dirty="0"/>
              <a:t>Project </a:t>
            </a:r>
            <a:r>
              <a:rPr lang="en-GB" sz="2600" b="1" dirty="0" smtClean="0"/>
              <a:t>1: Understanding </a:t>
            </a:r>
            <a:r>
              <a:rPr lang="en-GB" sz="2600" b="1" dirty="0"/>
              <a:t>trade-offs to maximise the benefits from living marine natural </a:t>
            </a:r>
            <a:r>
              <a:rPr lang="en-GB" sz="2600" b="1" dirty="0" smtClean="0"/>
              <a:t>capital </a:t>
            </a:r>
            <a:br>
              <a:rPr lang="en-GB" sz="2600" b="1" dirty="0" smtClean="0"/>
            </a:br>
            <a:r>
              <a:rPr lang="en-GB" sz="2200" dirty="0" smtClean="0"/>
              <a:t>Lead </a:t>
            </a:r>
            <a:r>
              <a:rPr lang="en-GB" sz="2200" dirty="0"/>
              <a:t>by Mike Heath, University of Strathclyde</a:t>
            </a:r>
            <a:r>
              <a:rPr lang="en-GB" sz="2200" dirty="0" smtClean="0"/>
              <a:t>.</a:t>
            </a:r>
          </a:p>
          <a:p>
            <a:endParaRPr lang="en-GB" sz="2600" dirty="0"/>
          </a:p>
          <a:p>
            <a:r>
              <a:rPr lang="en-GB" sz="2600" b="1" dirty="0"/>
              <a:t>Project </a:t>
            </a:r>
            <a:r>
              <a:rPr lang="en-GB" sz="2600" b="1" dirty="0" smtClean="0"/>
              <a:t>2: Cumulative </a:t>
            </a:r>
            <a:r>
              <a:rPr lang="en-GB" sz="2600" b="1" dirty="0"/>
              <a:t>Impacts and the Management of Marine Ecosystems </a:t>
            </a:r>
            <a:r>
              <a:rPr lang="en-GB" sz="2600" dirty="0"/>
              <a:t>(MERP Module </a:t>
            </a:r>
            <a:r>
              <a:rPr lang="en-GB" sz="2600" dirty="0" smtClean="0"/>
              <a:t>8)</a:t>
            </a:r>
            <a:br>
              <a:rPr lang="en-GB" sz="2600" dirty="0" smtClean="0"/>
            </a:br>
            <a:r>
              <a:rPr lang="en-GB" sz="2200" dirty="0" smtClean="0"/>
              <a:t>Led </a:t>
            </a:r>
            <a:r>
              <a:rPr lang="en-GB" sz="2200" dirty="0"/>
              <a:t>by Tom Webb, University of Sheffield.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b="1" baseline="30000" dirty="0">
              <a:latin typeface="Calibri" panose="020F0502020204030204" pitchFamily="34" charset="0"/>
            </a:endParaRPr>
          </a:p>
          <a:p>
            <a:endParaRPr lang="en-GB" sz="2400" baseline="30000" dirty="0" smtClean="0"/>
          </a:p>
          <a:p>
            <a:endParaRPr lang="en-GB" sz="2400" baseline="30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Additional funding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1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FB01604C78848B07827AEAFF6DD97" ma:contentTypeVersion="15" ma:contentTypeDescription="Create a new document." ma:contentTypeScope="" ma:versionID="03ddbe025f78a866f8968c1278ba9a75">
  <xsd:schema xmlns:xsd="http://www.w3.org/2001/XMLSchema" xmlns:xs="http://www.w3.org/2001/XMLSchema" xmlns:p="http://schemas.microsoft.com/office/2006/metadata/properties" xmlns:ns2="f617ccfd-629b-48cd-b29d-02669871577d" xmlns:ns3="35d8cdef-3958-4b70-811c-ed0c596fa4fc" targetNamespace="http://schemas.microsoft.com/office/2006/metadata/properties" ma:root="true" ma:fieldsID="e509bff39141a9e467b4435f17ee6a31" ns2:_="" ns3:_="">
    <xsd:import namespace="f617ccfd-629b-48cd-b29d-02669871577d"/>
    <xsd:import namespace="35d8cdef-3958-4b70-811c-ed0c596fa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7ccfd-629b-48cd-b29d-026698715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e7cb688-3852-4548-9408-88b293ba72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8cdef-3958-4b70-811c-ed0c596fa4f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9f77347-7879-4df3-8fb8-bb7c1b6c2160}" ma:internalName="TaxCatchAll" ma:showField="CatchAllData" ma:web="35d8cdef-3958-4b70-811c-ed0c596fa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81D82-A323-43B7-8341-CEBAB8C9687E}"/>
</file>

<file path=customXml/itemProps2.xml><?xml version="1.0" encoding="utf-8"?>
<ds:datastoreItem xmlns:ds="http://schemas.openxmlformats.org/officeDocument/2006/customXml" ds:itemID="{E445DB4F-E886-43F3-A68D-433B1E9E6D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536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Overview of the  Marine Ecosystems Research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Marine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Kelly-Marie Davidson</dc:creator>
  <cp:lastModifiedBy>Melanie Austen</cp:lastModifiedBy>
  <cp:revision>49</cp:revision>
  <dcterms:created xsi:type="dcterms:W3CDTF">2014-06-25T13:03:39Z</dcterms:created>
  <dcterms:modified xsi:type="dcterms:W3CDTF">2017-11-01T09:50:20Z</dcterms:modified>
</cp:coreProperties>
</file>